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543" r:id="rId2"/>
    <p:sldId id="479" r:id="rId3"/>
    <p:sldId id="477" r:id="rId4"/>
    <p:sldId id="480" r:id="rId5"/>
    <p:sldId id="482" r:id="rId6"/>
    <p:sldId id="476" r:id="rId7"/>
    <p:sldId id="481" r:id="rId8"/>
    <p:sldId id="483" r:id="rId9"/>
    <p:sldId id="489" r:id="rId10"/>
    <p:sldId id="486" r:id="rId11"/>
    <p:sldId id="490" r:id="rId12"/>
    <p:sldId id="491" r:id="rId13"/>
    <p:sldId id="487" r:id="rId14"/>
    <p:sldId id="396" r:id="rId15"/>
    <p:sldId id="520" r:id="rId16"/>
    <p:sldId id="521" r:id="rId17"/>
    <p:sldId id="522" r:id="rId18"/>
    <p:sldId id="398" r:id="rId19"/>
    <p:sldId id="492" r:id="rId20"/>
    <p:sldId id="400" r:id="rId21"/>
    <p:sldId id="493" r:id="rId22"/>
    <p:sldId id="402" r:id="rId23"/>
    <p:sldId id="403" r:id="rId24"/>
    <p:sldId id="404" r:id="rId25"/>
    <p:sldId id="405" r:id="rId26"/>
    <p:sldId id="517" r:id="rId27"/>
    <p:sldId id="457" r:id="rId28"/>
    <p:sldId id="494" r:id="rId29"/>
    <p:sldId id="495" r:id="rId30"/>
    <p:sldId id="496" r:id="rId31"/>
    <p:sldId id="497" r:id="rId32"/>
    <p:sldId id="523" r:id="rId33"/>
    <p:sldId id="524" r:id="rId34"/>
    <p:sldId id="526" r:id="rId35"/>
    <p:sldId id="525" r:id="rId36"/>
    <p:sldId id="502" r:id="rId37"/>
    <p:sldId id="503" r:id="rId38"/>
    <p:sldId id="504" r:id="rId39"/>
    <p:sldId id="505" r:id="rId40"/>
    <p:sldId id="506" r:id="rId41"/>
    <p:sldId id="507" r:id="rId42"/>
    <p:sldId id="508" r:id="rId43"/>
    <p:sldId id="541" r:id="rId44"/>
    <p:sldId id="473" r:id="rId45"/>
    <p:sldId id="474" r:id="rId46"/>
    <p:sldId id="414" r:id="rId47"/>
    <p:sldId id="510"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2863" autoAdjust="0"/>
  </p:normalViewPr>
  <p:slideViewPr>
    <p:cSldViewPr>
      <p:cViewPr varScale="1">
        <p:scale>
          <a:sx n="102" d="100"/>
          <a:sy n="102" d="100"/>
        </p:scale>
        <p:origin x="-666" y="-9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smtClean="0"/>
            <a:t>High dim. data</a:t>
          </a:r>
          <a:endParaRPr lang="en-US" sz="2400" b="1" dirty="0"/>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Locality sensitive hashing</a:t>
          </a:r>
          <a:endParaRPr lang="en-US" sz="1800" dirty="0">
            <a:latin typeface="Calibri" pitchFamily="34" charset="0"/>
            <a:cs typeface="Calibri" pitchFamily="34" charset="0"/>
          </a:endParaRP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Clustering</a:t>
          </a:r>
          <a:endParaRPr lang="en-US" sz="1800" dirty="0">
            <a:latin typeface="Calibri" pitchFamily="34" charset="0"/>
            <a:cs typeface="Calibri" pitchFamily="34" charset="0"/>
          </a:endParaRP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smtClean="0"/>
            <a:t>Graph </a:t>
          </a:r>
          <a:br>
            <a:rPr lang="en-US" sz="2400" b="1" dirty="0" smtClean="0"/>
          </a:br>
          <a:r>
            <a:rPr lang="en-US" sz="2400" b="1" dirty="0" smtClean="0"/>
            <a:t>data</a:t>
          </a:r>
          <a:endParaRPr lang="en-US" sz="2400" b="1" dirty="0"/>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smtClean="0">
              <a:latin typeface="Calibri" pitchFamily="34" charset="0"/>
              <a:cs typeface="Calibri" pitchFamily="34" charset="0"/>
            </a:rPr>
            <a:t>PageRank, </a:t>
          </a:r>
          <a:r>
            <a:rPr lang="en-US" sz="1800" dirty="0" err="1" smtClean="0">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Community Detection</a:t>
          </a:r>
          <a:endParaRPr lang="en-US" sz="1800" dirty="0">
            <a:latin typeface="Calibri" pitchFamily="34" charset="0"/>
            <a:cs typeface="Calibri" pitchFamily="34" charset="0"/>
          </a:endParaRP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smtClean="0"/>
            <a:t>Infinite </a:t>
          </a:r>
          <a:br>
            <a:rPr lang="en-US" sz="2400" b="1" dirty="0" smtClean="0"/>
          </a:br>
          <a:r>
            <a:rPr lang="en-US" sz="2400" b="1" dirty="0" smtClean="0"/>
            <a:t>data</a:t>
          </a:r>
          <a:endParaRPr lang="en-US" sz="2400" b="1" dirty="0"/>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Filtering data streams</a:t>
          </a:r>
          <a:endParaRPr lang="en-US" sz="1800" dirty="0">
            <a:latin typeface="Calibri" pitchFamily="34" charset="0"/>
            <a:cs typeface="Calibri" pitchFamily="34" charset="0"/>
          </a:endParaRP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Web advertising</a:t>
          </a:r>
          <a:endParaRPr lang="en-US" sz="1800" dirty="0">
            <a:latin typeface="Calibri" pitchFamily="34" charset="0"/>
            <a:cs typeface="Calibri" pitchFamily="34" charset="0"/>
          </a:endParaRP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Dimensionality reduction</a:t>
          </a:r>
          <a:endParaRPr lang="en-US" sz="1800" dirty="0">
            <a:latin typeface="Calibri" pitchFamily="34" charset="0"/>
            <a:cs typeface="Calibri" pitchFamily="34" charset="0"/>
          </a:endParaRP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Spam Detection</a:t>
          </a:r>
          <a:endParaRPr lang="en-US" sz="1800" dirty="0">
            <a:latin typeface="Calibri" pitchFamily="34" charset="0"/>
            <a:cs typeface="Calibri" pitchFamily="34" charset="0"/>
          </a:endParaRP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Queries on streams</a:t>
          </a:r>
          <a:endParaRPr lang="en-US" sz="1800" dirty="0">
            <a:latin typeface="Calibri" pitchFamily="34" charset="0"/>
            <a:cs typeface="Calibri" pitchFamily="34" charset="0"/>
          </a:endParaRP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smtClean="0"/>
            <a:t>Machine learning</a:t>
          </a:r>
          <a:endParaRPr lang="en-US" sz="2400" b="1" dirty="0"/>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SVM</a:t>
          </a:r>
          <a:endParaRPr lang="en-US" sz="1800" dirty="0">
            <a:latin typeface="Calibri" pitchFamily="34" charset="0"/>
            <a:cs typeface="Calibri" pitchFamily="34" charset="0"/>
          </a:endParaRP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Decision Trees</a:t>
          </a:r>
          <a:endParaRPr lang="en-US" sz="1800" dirty="0">
            <a:latin typeface="Calibri" pitchFamily="34" charset="0"/>
            <a:cs typeface="Calibri" pitchFamily="34" charset="0"/>
          </a:endParaRP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Perceptron, </a:t>
          </a:r>
          <a:r>
            <a:rPr lang="en-US" sz="1800" dirty="0" err="1" smtClean="0">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smtClean="0"/>
            <a:t>Apps</a:t>
          </a:r>
          <a:endParaRPr lang="en-US" sz="2400" b="1" dirty="0"/>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Recommender systems</a:t>
          </a:r>
          <a:endParaRPr lang="en-US" sz="1800" dirty="0">
            <a:latin typeface="Calibri" pitchFamily="34" charset="0"/>
            <a:cs typeface="Calibri" pitchFamily="34" charset="0"/>
          </a:endParaRP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Association Rules</a:t>
          </a:r>
          <a:endParaRPr lang="en-US" sz="1800" dirty="0">
            <a:latin typeface="Calibri" pitchFamily="34" charset="0"/>
            <a:cs typeface="Calibri" pitchFamily="34" charset="0"/>
          </a:endParaRP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Duplicate document detection</a:t>
          </a:r>
          <a:endParaRPr lang="en-US" sz="1800" dirty="0">
            <a:latin typeface="Calibri" pitchFamily="34" charset="0"/>
            <a:cs typeface="Calibri" pitchFamily="34" charset="0"/>
          </a:endParaRP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en-US"/>
        </a:p>
      </dgm:t>
    </dgm:pt>
    <dgm:pt modelId="{189EA2CD-99B4-4604-BDBC-34AEB91058A9}" type="pres">
      <dgm:prSet presAssocID="{B28448BA-C9A8-43EB-A9DB-A0137196E3B9}" presName="textNode" presStyleLbl="bgShp" presStyleIdx="0" presStyleCnt="5"/>
      <dgm:spPr/>
      <dgm:t>
        <a:bodyPr/>
        <a:lstStyle/>
        <a:p>
          <a:endParaRPr 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en-US"/>
        </a:p>
      </dgm:t>
    </dgm:pt>
    <dgm:pt modelId="{727186A0-986E-40DF-85B7-ACC6191E0924}" type="pres">
      <dgm:prSet presAssocID="{5FC74589-1769-4EB4-9E51-9D82632D2E02}" presName="textNode" presStyleLbl="bgShp" presStyleIdx="1" presStyleCnt="5"/>
      <dgm:spPr/>
      <dgm:t>
        <a:bodyPr/>
        <a:lstStyle/>
        <a:p>
          <a:endParaRPr 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en-US"/>
        </a:p>
      </dgm:t>
    </dgm:pt>
    <dgm:pt modelId="{4735A497-84C1-49AD-B2D7-A0E2E20F2536}" type="pres">
      <dgm:prSet presAssocID="{A0A9AC20-5EC1-4862-BFC8-870928838544}" presName="textNode" presStyleLbl="bgShp" presStyleIdx="2" presStyleCnt="5"/>
      <dgm:spPr/>
      <dgm:t>
        <a:bodyPr/>
        <a:lstStyle/>
        <a:p>
          <a:endParaRPr 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en-US"/>
        </a:p>
      </dgm:t>
    </dgm:pt>
    <dgm:pt modelId="{AB95B1F2-DB60-4BC5-81D3-1FA274FF69C7}" type="pres">
      <dgm:prSet presAssocID="{EA22DC01-B1C3-4425-86ED-5B66953397A8}" presName="textNode" presStyleLbl="bgShp" presStyleIdx="3" presStyleCnt="5"/>
      <dgm:spPr/>
      <dgm:t>
        <a:bodyPr/>
        <a:lstStyle/>
        <a:p>
          <a:endParaRPr 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en-US"/>
        </a:p>
      </dgm:t>
    </dgm:pt>
    <dgm:pt modelId="{34BAB90F-F3E5-4FFB-A339-2946D1CD0CCB}" type="pres">
      <dgm:prSet presAssocID="{7D17D413-1C96-46A5-9E85-72C6636AE3C5}" presName="textNode" presStyleLbl="bgShp" presStyleIdx="4" presStyleCnt="5"/>
      <dgm:spPr/>
      <dgm:t>
        <a:bodyPr/>
        <a:lstStyle/>
        <a:p>
          <a:endParaRPr 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en-US"/>
        </a:p>
      </dgm:t>
    </dgm:pt>
  </dgm:ptLst>
  <dgm:cxnLst>
    <dgm:cxn modelId="{81C02B21-535E-4037-B7B1-466B01788E50}" type="presOf" srcId="{E9F388D8-C9C2-45F4-B532-779E8C2CB5E8}" destId="{D6B8C86D-B5C5-4707-BB1C-60E6EB9E4EBA}"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A04E9170-2DD8-4F68-85D2-C56EB494E902}" type="presOf" srcId="{B8FE7A32-1B20-4D46-8242-6C91907A490E}" destId="{EFE71110-9F14-440A-945D-9BFF90054013}" srcOrd="0"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C5C44264-B39F-4FCA-9A42-92193526DC36}" type="presOf" srcId="{86AB53FA-67D7-4EE7-8555-3EE8EB6FA4C8}" destId="{0F3CAB81-CF76-498F-9619-BAF8144FA3C3}" srcOrd="0"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56DEB443-B31C-48C4-8742-3C423FDE1FFB}" type="presOf" srcId="{BC15291E-510A-4A20-8D69-B0F2ACBA3CC6}" destId="{204F3481-2F4C-45A5-A0A1-C088684F0126}" srcOrd="0" destOrd="0" presId="urn:microsoft.com/office/officeart/2005/8/layout/lProcess2"/>
    <dgm:cxn modelId="{21B4CF8E-69E0-4B5B-8E95-05CD3384938F}" type="presOf" srcId="{FF0CDCCC-6F78-4064-A419-5EC5C753206F}" destId="{EB498954-62A4-422D-9DE3-1FA74DD1D37F}"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83310C06-E6D8-4A66-8B36-DD8FAC93CA4A}" type="presOf" srcId="{B28448BA-C9A8-43EB-A9DB-A0137196E3B9}" destId="{F5FB40AB-A8F0-43CC-AED2-A0B6D3491F03}"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21C1B627-90E6-4002-8BDE-35BEEEA01E04}" type="presOf" srcId="{6856B0CF-FE68-485F-BF49-CA4A93F4F38C}" destId="{DECF7DEE-4FD4-4CE5-AEDF-10353AC1153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9900CEC7-B71D-4656-9E91-5E2CB5E789DC}" type="presOf" srcId="{67EC18BA-DB21-4AAD-BE8A-067C85A9B73E}" destId="{80762C44-FA02-441A-8A8D-FC00E4F372F1}"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AECA2633-7BF9-403A-9A95-5F2BF47F35C1}" type="presOf" srcId="{E12CEE09-DEBB-4435-B911-A40A12F7930D}" destId="{20F65450-B565-4F6E-8CBD-65CD2502E3B0}"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A3002FA6-7BC3-4B6C-AAF6-FFE2B4E9EA74}" type="presOf" srcId="{5DA147F9-347F-4A9B-99C6-4679CBA742BD}" destId="{02FBE83C-F7E3-4AC9-9A61-66BF67D7D8B6}" srcOrd="0" destOrd="0" presId="urn:microsoft.com/office/officeart/2005/8/layout/lProcess2"/>
    <dgm:cxn modelId="{50776E1B-9797-4EAB-843B-B77C348B2D43}" type="presOf" srcId="{A0A9AC20-5EC1-4862-BFC8-870928838544}" destId="{4735A497-84C1-49AD-B2D7-A0E2E20F2536}" srcOrd="1"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8E14DBE1-817D-46F1-A488-3DFEFAA85A93}" type="presOf" srcId="{7DAF4A99-25E1-44F9-90C0-EA66CF00B3B6}" destId="{5473F14B-8F21-412E-B8DE-EADF32D6F521}"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EF4FBB0E-CCE3-449A-915D-6AC8B78467F3}" type="presOf" srcId="{B28448BA-C9A8-43EB-A9DB-A0137196E3B9}" destId="{189EA2CD-99B4-4604-BDBC-34AEB91058A9}" srcOrd="1" destOrd="0" presId="urn:microsoft.com/office/officeart/2005/8/layout/lProcess2"/>
    <dgm:cxn modelId="{7F680B89-53B7-4B3A-A0BD-95429C2B7E76}" type="presOf" srcId="{7D17D413-1C96-46A5-9E85-72C6636AE3C5}" destId="{5A591EE2-4B7B-40DB-B051-D75F7BFEDDD6}" srcOrd="0" destOrd="0" presId="urn:microsoft.com/office/officeart/2005/8/layout/lProcess2"/>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365E3F44-0965-4D03-B829-4DBBC0DF590B}" type="presOf" srcId="{A9A35E3D-01EA-46C6-AED8-865E91E9D6C9}" destId="{F0B767F2-4C7E-481B-967C-8FE0CB529397}" srcOrd="0" destOrd="0" presId="urn:microsoft.com/office/officeart/2005/8/layout/lProcess2"/>
    <dgm:cxn modelId="{B557D0A5-6223-4F11-841E-12CA94FB15C4}" type="presOf" srcId="{06D87D35-A66C-427C-B6DB-AF958D65D6B3}" destId="{1EC52667-0754-4666-9083-6E56A0F9B67B}" srcOrd="0" destOrd="0" presId="urn:microsoft.com/office/officeart/2005/8/layout/lProcess2"/>
    <dgm:cxn modelId="{7E0DC3F3-589D-4DC9-BF1E-F57418A0DCCF}" type="presOf" srcId="{EA22DC01-B1C3-4425-86ED-5B66953397A8}" destId="{AB95B1F2-DB60-4BC5-81D3-1FA274FF69C7}"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62325270-ECF1-4E81-920E-535D0B28DE0C}" type="presOf" srcId="{91B14D9B-61DF-4421-AF43-318BB0021BDF}" destId="{80F88CB8-4B64-4172-B897-E8F8383812F7}"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5018CE96-E6CC-471E-9B9C-30F70F6B8CE7}" srcId="{7D17D413-1C96-46A5-9E85-72C6636AE3C5}" destId="{A9A35E3D-01EA-46C6-AED8-865E91E9D6C9}" srcOrd="0" destOrd="0" parTransId="{0C34515A-9947-4AC4-8E07-6D77FB8F1E95}" sibTransId="{3C0EBF76-BD27-4964-B79F-79CC6413DFD1}"/>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2B7D0E6A-2EE8-415F-99F5-8F2DD0F1D336}" type="presOf" srcId="{5FC74589-1769-4EB4-9E51-9D82632D2E02}" destId="{727186A0-986E-40DF-85B7-ACC6191E0924}"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High dim. data</a:t>
          </a:r>
          <a:endParaRPr lang="en-US" sz="2400" b="1" kern="1200" dirty="0"/>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Locality sensitive hashing</a:t>
          </a:r>
          <a:endParaRPr lang="en-US" sz="1800" kern="1200" dirty="0">
            <a:latin typeface="Calibri" pitchFamily="34" charset="0"/>
            <a:cs typeface="Calibri" pitchFamily="34" charset="0"/>
          </a:endParaRP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Clustering</a:t>
          </a:r>
          <a:endParaRPr lang="en-US" sz="1800" kern="1200" dirty="0">
            <a:latin typeface="Calibri" pitchFamily="34" charset="0"/>
            <a:cs typeface="Calibri" pitchFamily="34" charset="0"/>
          </a:endParaRP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Dimensionality reduction</a:t>
          </a:r>
          <a:endParaRPr lang="en-US" sz="1800" kern="1200" dirty="0">
            <a:latin typeface="Calibri" pitchFamily="34" charset="0"/>
            <a:cs typeface="Calibri" pitchFamily="34" charset="0"/>
          </a:endParaRP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Graph </a:t>
          </a:r>
          <a:br>
            <a:rPr lang="en-US" sz="2400" b="1" kern="1200" dirty="0" smtClean="0"/>
          </a:br>
          <a:r>
            <a:rPr lang="en-US" sz="2400" b="1" kern="1200" dirty="0" smtClean="0"/>
            <a:t>data</a:t>
          </a:r>
          <a:endParaRPr lang="en-US" sz="2400" b="1" kern="1200" dirty="0"/>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PageRank, </a:t>
          </a:r>
          <a:r>
            <a:rPr lang="en-US" sz="1800" kern="1200" dirty="0" err="1" smtClean="0">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Community Detection</a:t>
          </a:r>
          <a:endParaRPr lang="en-US" sz="1800" kern="1200" dirty="0">
            <a:latin typeface="Calibri" pitchFamily="34" charset="0"/>
            <a:cs typeface="Calibri" pitchFamily="34" charset="0"/>
          </a:endParaRP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Spam Detection</a:t>
          </a:r>
          <a:endParaRPr lang="en-US" sz="1800" kern="1200" dirty="0">
            <a:latin typeface="Calibri" pitchFamily="34" charset="0"/>
            <a:cs typeface="Calibri" pitchFamily="34" charset="0"/>
          </a:endParaRP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Infinite </a:t>
          </a:r>
          <a:br>
            <a:rPr lang="en-US" sz="2400" b="1" kern="1200" dirty="0" smtClean="0"/>
          </a:br>
          <a:r>
            <a:rPr lang="en-US" sz="2400" b="1" kern="1200" dirty="0" smtClean="0"/>
            <a:t>data</a:t>
          </a:r>
          <a:endParaRPr lang="en-US" sz="2400" b="1" kern="1200" dirty="0"/>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Filtering data streams</a:t>
          </a:r>
          <a:endParaRPr lang="en-US" sz="1800" kern="1200" dirty="0">
            <a:latin typeface="Calibri" pitchFamily="34" charset="0"/>
            <a:cs typeface="Calibri" pitchFamily="34" charset="0"/>
          </a:endParaRP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Web advertising</a:t>
          </a:r>
          <a:endParaRPr lang="en-US" sz="1800" kern="1200" dirty="0">
            <a:latin typeface="Calibri" pitchFamily="34" charset="0"/>
            <a:cs typeface="Calibri" pitchFamily="34" charset="0"/>
          </a:endParaRP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Queries on streams</a:t>
          </a:r>
          <a:endParaRPr lang="en-US" sz="1800" kern="1200" dirty="0">
            <a:latin typeface="Calibri" pitchFamily="34" charset="0"/>
            <a:cs typeface="Calibri" pitchFamily="34" charset="0"/>
          </a:endParaRP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Machine learning</a:t>
          </a:r>
          <a:endParaRPr lang="en-US" sz="2400" b="1" kern="1200" dirty="0"/>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SVM</a:t>
          </a:r>
          <a:endParaRPr lang="en-US" sz="1800" kern="1200" dirty="0">
            <a:latin typeface="Calibri" pitchFamily="34" charset="0"/>
            <a:cs typeface="Calibri" pitchFamily="34" charset="0"/>
          </a:endParaRP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Decision Trees</a:t>
          </a:r>
          <a:endParaRPr lang="en-US" sz="1800" kern="1200" dirty="0">
            <a:latin typeface="Calibri" pitchFamily="34" charset="0"/>
            <a:cs typeface="Calibri" pitchFamily="34" charset="0"/>
          </a:endParaRP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Perceptron, </a:t>
          </a:r>
          <a:r>
            <a:rPr lang="en-US" sz="1800" kern="1200" dirty="0" err="1" smtClean="0">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Apps</a:t>
          </a:r>
          <a:endParaRPr lang="en-US" sz="2400" b="1" kern="1200" dirty="0"/>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Recommender systems</a:t>
          </a:r>
          <a:endParaRPr lang="en-US" sz="1800" kern="1200" dirty="0">
            <a:latin typeface="Calibri" pitchFamily="34" charset="0"/>
            <a:cs typeface="Calibri" pitchFamily="34" charset="0"/>
          </a:endParaRP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Association Rules</a:t>
          </a:r>
          <a:endParaRPr lang="en-US" sz="1800" kern="1200" dirty="0">
            <a:latin typeface="Calibri" pitchFamily="34" charset="0"/>
            <a:cs typeface="Calibri" pitchFamily="34" charset="0"/>
          </a:endParaRP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Duplicate document detection</a:t>
          </a:r>
          <a:endParaRPr lang="en-US" sz="1800" kern="1200" dirty="0">
            <a:latin typeface="Calibri" pitchFamily="34" charset="0"/>
            <a:cs typeface="Calibri" pitchFamily="34" charset="0"/>
          </a:endParaRP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8/8/2014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8/8/2014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25</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33</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46</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14</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49</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itchFamily="34" charset="0"/>
                <a:cs typeface="Arial" pitchFamily="34" charset="0"/>
              </a:rPr>
              <a:t>Remember to say that we first initialize </a:t>
            </a:r>
            <a:r>
              <a:rPr lang="en-US" sz="1200" b="0" dirty="0" err="1" smtClean="0">
                <a:solidFill>
                  <a:schemeClr val="bg1"/>
                </a:solidFill>
                <a:latin typeface="Arial" pitchFamily="34" charset="0"/>
                <a:cs typeface="Arial" pitchFamily="34" charset="0"/>
              </a:rPr>
              <a:t>r^new</a:t>
            </a:r>
            <a:r>
              <a:rPr lang="en-US" sz="1200" b="0" dirty="0" smtClean="0">
                <a:solidFill>
                  <a:schemeClr val="bg1"/>
                </a:solidFill>
                <a:latin typeface="Arial" pitchFamily="34" charset="0"/>
                <a:cs typeface="Arial" pitchFamily="34" charset="0"/>
              </a:rPr>
              <a:t> to 1-beta/n</a:t>
            </a:r>
            <a:endParaRPr lang="en-US" sz="1200" b="0" baseline="-25000" dirty="0" smtClean="0">
              <a:solidFill>
                <a:schemeClr val="bg1"/>
              </a:solidFill>
              <a:latin typeface="Arial" pitchFamily="34" charset="0"/>
              <a:cs typeface="Arial" pitchFamily="34" charset="0"/>
            </a:endParaRPr>
          </a:p>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60</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18</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20</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21</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22</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23</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24</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DA0EC571-FBE1-4574-ACB3-BCEF26F2AE23}"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2F6757-7ABC-4CD2-B39A-963AF38380F5}"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0A7190-665B-4804-BB45-7747B3514B0B}" type="datetime1">
              <a:rPr lang="en-US" smtClean="0"/>
              <a:t>8/8/2014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A1FCF4D-B336-465A-977F-0869DE469660}" type="datetime1">
              <a:rPr lang="en-US" smtClean="0"/>
              <a:t>8/8/2014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9BFC7501-9CE9-4B62-88F7-501E9673B6FD}" type="datetime1">
              <a:rPr lang="en-US" smtClean="0"/>
              <a:t>8/8/2014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B880CE0A-7975-4D76-93B2-940E4DA74693}"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07501EA7-DC30-4CA6-A58A-202C464235FF}"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7176298-53BA-4D4B-95EA-FF43AF18B88E}"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5603FC8-A63D-4635-AD46-39DF76F92C8F}" type="datetime1">
              <a:rPr lang="en-US" smtClean="0"/>
              <a:t>8/8/2014</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BE28D3C-48F1-4FEC-A9CC-D9DBCC7D3FFD}" type="datetime1">
              <a:rPr lang="en-US" smtClean="0"/>
              <a:t>8/8/2014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83DC9-0B1A-4C5B-A9D7-7A5517496F0A}" type="datetime1">
              <a:rPr lang="en-US" smtClean="0"/>
              <a:t>8/8/2014</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E37F779-D676-436D-86BC-3575D2E6086F}"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06341C8-256B-4B49-96F2-13FF10D25ABC}" type="datetime1">
              <a:rPr lang="en-US" smtClean="0"/>
              <a:t>8/8/2014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E31D5F9-80F4-4F7E-86DE-D14CEF4D91A2}" type="datetime1">
              <a:rPr lang="en-US" smtClean="0"/>
              <a:t>8/8/2014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Link </a:t>
            </a:r>
            <a:r>
              <a:rPr lang="en-US" sz="5400" dirty="0"/>
              <a:t>Analysis,  PageRank</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as a </a:t>
            </a:r>
            <a:r>
              <a:rPr lang="en-US" dirty="0"/>
              <a:t>D</a:t>
            </a:r>
            <a:r>
              <a:rPr lang="en-US" dirty="0" smtClean="0"/>
              <a:t>irected Graph</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Broad Question</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smtClean="0">
                <a:solidFill>
                  <a:srgbClr val="CC0066"/>
                </a:solidFill>
              </a:rPr>
              <a:t>How to organize the Web?</a:t>
            </a:r>
            <a:endParaRPr lang="en-US" b="1" dirty="0" smtClean="0">
              <a:solidFill>
                <a:srgbClr val="CC0066"/>
              </a:solidFill>
            </a:endParaRPr>
          </a:p>
          <a:p>
            <a:r>
              <a:rPr lang="en-US" b="1" dirty="0" smtClean="0"/>
              <a:t>First try:</a:t>
            </a:r>
            <a:r>
              <a:rPr lang="en-US" dirty="0" smtClean="0"/>
              <a:t> Human curated</a:t>
            </a:r>
            <a:br>
              <a:rPr lang="en-US" dirty="0" smtClean="0"/>
            </a:br>
            <a:r>
              <a:rPr lang="en-US" b="1" dirty="0" smtClean="0">
                <a:solidFill>
                  <a:srgbClr val="0000FF"/>
                </a:solidFill>
              </a:rPr>
              <a:t>Web directories</a:t>
            </a:r>
          </a:p>
          <a:p>
            <a:pPr lvl="1"/>
            <a:r>
              <a:rPr lang="en-US" dirty="0" smtClean="0"/>
              <a:t>Yahoo, DMOZ, </a:t>
            </a:r>
            <a:r>
              <a:rPr lang="en-US" dirty="0" err="1" smtClean="0"/>
              <a:t>LookSmart</a:t>
            </a:r>
            <a:endParaRPr lang="en-US" dirty="0" smtClean="0"/>
          </a:p>
          <a:p>
            <a:r>
              <a:rPr lang="en-US" b="1" dirty="0" smtClean="0"/>
              <a:t>Second try:</a:t>
            </a:r>
            <a:r>
              <a:rPr lang="en-US" dirty="0" smtClean="0"/>
              <a:t> </a:t>
            </a:r>
            <a:r>
              <a:rPr lang="en-US" b="1" dirty="0" smtClean="0">
                <a:solidFill>
                  <a:srgbClr val="0000FF"/>
                </a:solidFill>
              </a:rPr>
              <a:t>Web Search</a:t>
            </a:r>
          </a:p>
          <a:p>
            <a:pPr lvl="1"/>
            <a:r>
              <a:rPr lang="en-US" b="1" dirty="0" smtClean="0">
                <a:solidFill>
                  <a:srgbClr val="008000"/>
                </a:solidFill>
              </a:rPr>
              <a:t>Information Retrieval </a:t>
            </a:r>
            <a:r>
              <a:rPr lang="en-US" dirty="0" smtClean="0"/>
              <a:t>investigates:</a:t>
            </a:r>
            <a:br>
              <a:rPr lang="en-US" dirty="0" smtClean="0"/>
            </a:br>
            <a:r>
              <a:rPr lang="en-US" dirty="0" smtClean="0">
                <a:solidFill>
                  <a:srgbClr val="0000FF"/>
                </a:solidFill>
              </a:rPr>
              <a:t>Find </a:t>
            </a:r>
            <a:r>
              <a:rPr lang="en-US" dirty="0">
                <a:solidFill>
                  <a:srgbClr val="0000FF"/>
                </a:solidFill>
              </a:rPr>
              <a:t>relevant docs in a </a:t>
            </a:r>
            <a:r>
              <a:rPr lang="en-US" dirty="0" smtClean="0">
                <a:solidFill>
                  <a:srgbClr val="0000FF"/>
                </a:solidFill>
              </a:rPr>
              <a:t>small </a:t>
            </a:r>
            <a:br>
              <a:rPr lang="en-US" dirty="0" smtClean="0">
                <a:solidFill>
                  <a:srgbClr val="0000FF"/>
                </a:solidFill>
              </a:rPr>
            </a:br>
            <a:r>
              <a:rPr lang="en-US" dirty="0" smtClean="0">
                <a:solidFill>
                  <a:srgbClr val="0000FF"/>
                </a:solidFill>
              </a:rPr>
              <a:t>and trusted </a:t>
            </a:r>
            <a:r>
              <a:rPr lang="en-US" dirty="0">
                <a:solidFill>
                  <a:srgbClr val="0000FF"/>
                </a:solidFill>
              </a:rPr>
              <a:t>set</a:t>
            </a:r>
          </a:p>
          <a:p>
            <a:pPr lvl="2"/>
            <a:r>
              <a:rPr lang="en-US" dirty="0"/>
              <a:t>Newspaper </a:t>
            </a:r>
            <a:r>
              <a:rPr lang="en-US" dirty="0" smtClean="0"/>
              <a:t>articles, Patents</a:t>
            </a:r>
            <a:r>
              <a:rPr lang="en-US" dirty="0"/>
              <a:t>, etc</a:t>
            </a:r>
            <a:r>
              <a:rPr lang="en-US" dirty="0" smtClean="0"/>
              <a:t>.</a:t>
            </a:r>
          </a:p>
          <a:p>
            <a:pPr lvl="1"/>
            <a:r>
              <a:rPr lang="en-US" b="1" u="sng" dirty="0" smtClean="0">
                <a:solidFill>
                  <a:srgbClr val="FF0000"/>
                </a:solidFill>
              </a:rPr>
              <a:t>But:</a:t>
            </a:r>
            <a:r>
              <a:rPr lang="en-US" dirty="0" smtClean="0"/>
              <a:t> Web is </a:t>
            </a:r>
            <a:r>
              <a:rPr lang="en-US" b="1" dirty="0" smtClean="0"/>
              <a:t>huge</a:t>
            </a:r>
            <a:r>
              <a:rPr lang="en-US" dirty="0" smtClean="0"/>
              <a:t>, full of untrusted documents, random things, web spam, etc.</a:t>
            </a:r>
            <a:endParaRPr lang="en-US" dirty="0"/>
          </a:p>
          <a:p>
            <a:pPr lvl="1"/>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0" name="Slide Number Placeholder 9"/>
          <p:cNvSpPr>
            <a:spLocks noGrp="1"/>
          </p:cNvSpPr>
          <p:nvPr>
            <p:ph type="sldNum" sz="quarter" idx="12"/>
          </p:nvPr>
        </p:nvSpPr>
        <p:spPr/>
        <p:txBody>
          <a:bodyPr/>
          <a:lstStyle/>
          <a:p>
            <a:fld id="{19B12225-5612-419B-A8D5-4B8EEE4C217E}" type="slidenum">
              <a:rPr lang="en-US" smtClean="0"/>
              <a:pPr/>
              <a:t>11</a:t>
            </a:fld>
            <a:endParaRPr lang="en-US"/>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 2 Challenges</a:t>
            </a:r>
            <a:endParaRPr lang="en-US" dirty="0"/>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smtClean="0">
                <a:solidFill>
                  <a:srgbClr val="0000FF"/>
                </a:solidFill>
              </a:rPr>
              <a:t>2 challenges of web search:</a:t>
            </a:r>
          </a:p>
          <a:p>
            <a:r>
              <a:rPr lang="en-US" b="1" dirty="0" smtClean="0">
                <a:solidFill>
                  <a:srgbClr val="D60093"/>
                </a:solidFill>
              </a:rPr>
              <a:t>(1</a:t>
            </a:r>
            <a:r>
              <a:rPr lang="en-US" b="1" dirty="0">
                <a:solidFill>
                  <a:srgbClr val="D60093"/>
                </a:solidFill>
              </a:rPr>
              <a:t>)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r>
              <a:rPr lang="en-US" dirty="0" smtClean="0"/>
              <a:t>!</a:t>
            </a:r>
          </a:p>
          <a:p>
            <a:pPr lvl="1"/>
            <a:endParaRPr lang="en-US" sz="1000" b="1" dirty="0">
              <a:solidFill>
                <a:schemeClr val="accent2"/>
              </a:solidFill>
            </a:endParaRPr>
          </a:p>
          <a:p>
            <a:r>
              <a:rPr lang="en-US" b="1" dirty="0" smtClean="0">
                <a:solidFill>
                  <a:srgbClr val="D60093"/>
                </a:solidFill>
              </a:rPr>
              <a:t>(2) What is the “best” answer to query “newspaper”?</a:t>
            </a:r>
          </a:p>
          <a:p>
            <a:pPr lvl="1"/>
            <a:r>
              <a:rPr lang="en-US" dirty="0" smtClean="0"/>
              <a:t>No single right answer</a:t>
            </a:r>
          </a:p>
          <a:p>
            <a:pPr lvl="1"/>
            <a:r>
              <a:rPr lang="en-US" b="1" dirty="0" smtClean="0">
                <a:solidFill>
                  <a:srgbClr val="008000"/>
                </a:solidFill>
              </a:rPr>
              <a:t>Trick:</a:t>
            </a:r>
            <a:r>
              <a:rPr lang="en-US" dirty="0" smtClean="0">
                <a:solidFill>
                  <a:schemeClr val="accent2"/>
                </a:solidFill>
              </a:rPr>
              <a:t> </a:t>
            </a:r>
            <a:r>
              <a:rPr lang="en-US" dirty="0" smtClean="0"/>
              <a:t>Pages that actually know about newspapers might all be pointing to many newspapers</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05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Ranking Nodes on the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All web pages are not equally “important”</a:t>
            </a:r>
          </a:p>
          <a:p>
            <a:pPr marL="457200" lvl="1" indent="0">
              <a:buNone/>
            </a:pPr>
            <a:r>
              <a:rPr lang="en-US" dirty="0" smtClean="0">
                <a:hlinkClick r:id="rId3"/>
              </a:rPr>
              <a:t>www.joe-schmoe.com</a:t>
            </a:r>
            <a:r>
              <a:rPr lang="en-US" dirty="0" smtClean="0"/>
              <a:t> vs. </a:t>
            </a:r>
            <a:r>
              <a:rPr lang="en-US" dirty="0" smtClean="0">
                <a:hlinkClick r:id="rId4"/>
              </a:rPr>
              <a:t>www.stanford.edu</a:t>
            </a:r>
            <a:r>
              <a:rPr lang="en-US" dirty="0" smtClean="0"/>
              <a:t> </a:t>
            </a:r>
          </a:p>
          <a:p>
            <a:endParaRPr lang="en-US" dirty="0" smtClean="0"/>
          </a:p>
          <a:p>
            <a:r>
              <a:rPr lang="en-US" dirty="0" smtClean="0"/>
              <a:t>There is large diversity </a:t>
            </a:r>
            <a:br>
              <a:rPr lang="en-US" dirty="0" smtClean="0"/>
            </a:br>
            <a:r>
              <a:rPr lang="en-US" dirty="0" smtClean="0"/>
              <a:t>in the web-graph </a:t>
            </a:r>
            <a:br>
              <a:rPr lang="en-US" dirty="0" smtClean="0"/>
            </a:br>
            <a:r>
              <a:rPr lang="en-US" dirty="0" smtClean="0"/>
              <a:t>node connectivity.</a:t>
            </a:r>
            <a:br>
              <a:rPr lang="en-US" dirty="0" smtClean="0"/>
            </a:br>
            <a:r>
              <a:rPr lang="en-US" b="1" dirty="0" smtClean="0">
                <a:solidFill>
                  <a:srgbClr val="0000FF"/>
                </a:solidFill>
              </a:rPr>
              <a:t>Let’s rank the pages by </a:t>
            </a:r>
            <a:br>
              <a:rPr lang="en-US" b="1" dirty="0" smtClean="0">
                <a:solidFill>
                  <a:srgbClr val="0000FF"/>
                </a:solidFill>
              </a:rPr>
            </a:br>
            <a:r>
              <a:rPr lang="en-US" b="1" dirty="0" smtClean="0">
                <a:solidFill>
                  <a:srgbClr val="0000FF"/>
                </a:solidFill>
              </a:rPr>
              <a:t>the link structure!</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13</a:t>
            </a:fld>
            <a:endParaRPr lang="en-US"/>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smtClean="0">
                <a:solidFill>
                  <a:srgbClr val="D60093"/>
                </a:solidFill>
              </a:rPr>
              <a:t>We will cover the following</a:t>
            </a:r>
            <a:r>
              <a:rPr lang="en-US" b="1" dirty="0" smtClean="0">
                <a:solidFill>
                  <a:srgbClr val="D60093"/>
                </a:solidFill>
              </a:rPr>
              <a:t> Link Analysis approaches </a:t>
            </a:r>
            <a:r>
              <a:rPr lang="en-US" dirty="0" smtClean="0"/>
              <a:t>for computing </a:t>
            </a:r>
            <a:r>
              <a:rPr lang="en-US" b="1" dirty="0" err="1" smtClean="0">
                <a:solidFill>
                  <a:srgbClr val="0000FF"/>
                </a:solidFill>
              </a:rPr>
              <a:t>importances</a:t>
            </a:r>
            <a:r>
              <a:rPr lang="en-US" dirty="0" smtClean="0">
                <a:solidFill>
                  <a:srgbClr val="0000FF"/>
                </a:solidFill>
              </a:rPr>
              <a:t> </a:t>
            </a:r>
            <a:br>
              <a:rPr lang="en-US" dirty="0" smtClean="0">
                <a:solidFill>
                  <a:srgbClr val="0000FF"/>
                </a:solidFill>
              </a:rPr>
            </a:br>
            <a:r>
              <a:rPr lang="en-US" dirty="0" smtClean="0">
                <a:solidFill>
                  <a:srgbClr val="0000FF"/>
                </a:solidFill>
              </a:rPr>
              <a:t>of nodes in a graph</a:t>
            </a:r>
            <a:r>
              <a:rPr lang="en-US" dirty="0" smtClean="0"/>
              <a:t>:</a:t>
            </a:r>
            <a:endParaRPr lang="en-US" dirty="0" smtClean="0">
              <a:solidFill>
                <a:schemeClr val="accent3"/>
              </a:solidFill>
            </a:endParaRPr>
          </a:p>
          <a:p>
            <a:pPr lvl="1"/>
            <a:r>
              <a:rPr lang="en-US" dirty="0" smtClean="0"/>
              <a:t>Page </a:t>
            </a:r>
            <a:r>
              <a:rPr lang="en-US" dirty="0"/>
              <a:t>Rank</a:t>
            </a:r>
          </a:p>
          <a:p>
            <a:pPr lvl="1"/>
            <a:r>
              <a:rPr lang="en-US" dirty="0" smtClean="0"/>
              <a:t>Topic-Specific (Personalized) </a:t>
            </a:r>
            <a:r>
              <a:rPr lang="en-US" dirty="0"/>
              <a:t>Page </a:t>
            </a:r>
            <a:r>
              <a:rPr lang="en-US" dirty="0" smtClean="0"/>
              <a:t>Rank</a:t>
            </a:r>
          </a:p>
          <a:p>
            <a:pPr lvl="1"/>
            <a:r>
              <a:rPr lang="en-US" dirty="0" smtClean="0"/>
              <a:t>Web Spam </a:t>
            </a:r>
            <a:r>
              <a:rPr lang="en-US" dirty="0"/>
              <a:t>Detection </a:t>
            </a:r>
            <a:r>
              <a:rPr lang="en-US" dirty="0" smtClean="0"/>
              <a:t>Algorithms</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500112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“Flow” Formulation</a:t>
            </a:r>
            <a:endParaRPr lang="en-US" sz="4800" dirty="0"/>
          </a:p>
        </p:txBody>
      </p:sp>
    </p:spTree>
    <p:extLst>
      <p:ext uri="{BB962C8B-B14F-4D97-AF65-F5344CB8AC3E}">
        <p14:creationId xmlns:p14="http://schemas.microsoft.com/office/powerpoint/2010/main" val="108834856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Links as Votes</a:t>
            </a:r>
            <a:endParaRPr lang="en-US" dirty="0">
              <a:solidFill>
                <a:schemeClr val="accent1">
                  <a:satMod val="150000"/>
                </a:schemeClr>
              </a:solidFill>
            </a:endParaRPr>
          </a:p>
        </p:txBody>
      </p:sp>
      <p:sp>
        <p:nvSpPr>
          <p:cNvPr id="37890" name="Content Placeholder 2"/>
          <p:cNvSpPr>
            <a:spLocks noGrp="1"/>
          </p:cNvSpPr>
          <p:nvPr>
            <p:ph idx="1"/>
          </p:nvPr>
        </p:nvSpPr>
        <p:spPr/>
        <p:txBody>
          <a:bodyPr/>
          <a:lstStyle/>
          <a:p>
            <a:pPr lvl="8"/>
            <a:endParaRPr lang="en-US" sz="400" dirty="0"/>
          </a:p>
          <a:p>
            <a:r>
              <a:rPr lang="en-US" b="1" dirty="0" smtClean="0">
                <a:solidFill>
                  <a:srgbClr val="0000FF"/>
                </a:solidFill>
              </a:rPr>
              <a:t>Idea:</a:t>
            </a:r>
            <a:r>
              <a:rPr lang="en-US" dirty="0" smtClean="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smtClean="0">
                <a:solidFill>
                  <a:srgbClr val="008000"/>
                </a:solidFill>
              </a:rPr>
              <a:t>Think of in-links as votes:</a:t>
            </a:r>
          </a:p>
          <a:p>
            <a:pPr lvl="1"/>
            <a:r>
              <a:rPr lang="en-US" sz="2000" dirty="0" smtClean="0">
                <a:hlinkClick r:id="rId2"/>
              </a:rPr>
              <a:t>www.stanford.edu</a:t>
            </a:r>
            <a:r>
              <a:rPr lang="en-US" sz="2000" dirty="0" smtClean="0"/>
              <a:t> has 23,400 in-links</a:t>
            </a:r>
          </a:p>
          <a:p>
            <a:pPr lvl="1"/>
            <a:r>
              <a:rPr lang="en-US" sz="2000" dirty="0" smtClean="0">
                <a:hlinkClick r:id="rId3"/>
              </a:rPr>
              <a:t>www.joe-schmoe.com</a:t>
            </a:r>
            <a:r>
              <a:rPr lang="en-US" sz="2000" dirty="0" smtClean="0"/>
              <a:t> has 1 in-link</a:t>
            </a:r>
          </a:p>
          <a:p>
            <a:pPr lvl="8"/>
            <a:endParaRPr lang="en-US" sz="1000" dirty="0" smtClean="0"/>
          </a:p>
          <a:p>
            <a:r>
              <a:rPr lang="en-US" b="1" dirty="0" smtClean="0">
                <a:solidFill>
                  <a:srgbClr val="D60093"/>
                </a:solidFill>
              </a:rPr>
              <a:t>Are all in-links are equal?</a:t>
            </a:r>
          </a:p>
          <a:p>
            <a:pPr lvl="1"/>
            <a:r>
              <a:rPr lang="en-US" b="1" dirty="0" smtClean="0"/>
              <a:t>Links from important pages count more</a:t>
            </a:r>
          </a:p>
          <a:p>
            <a:pPr lvl="1"/>
            <a:r>
              <a:rPr lang="en-US" dirty="0" smtClean="0"/>
              <a:t>Recursive question!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456294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PageRank Scores</a:t>
            </a:r>
            <a:endParaRPr lang="en-US" dirty="0"/>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B</a:t>
            </a:r>
          </a:p>
          <a:p>
            <a:pPr algn="ctr"/>
            <a:r>
              <a:rPr lang="en-US" sz="2000" b="1" dirty="0" smtClean="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C</a:t>
            </a:r>
          </a:p>
          <a:p>
            <a:pPr algn="ctr"/>
            <a:r>
              <a:rPr lang="en-US" sz="2000" b="1" dirty="0" smtClean="0">
                <a:latin typeface="Arial" pitchFamily="34" charset="0"/>
                <a:cs typeface="Arial" pitchFamily="34" charset="0"/>
              </a:rPr>
              <a:t>34.3</a:t>
            </a:r>
            <a:endParaRPr lang="en-US" sz="2000" b="1" dirty="0">
              <a:latin typeface="Arial" pitchFamily="34" charset="0"/>
              <a:cs typeface="Arial" pitchFamily="34" charset="0"/>
            </a:endParaRP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E</a:t>
            </a:r>
          </a:p>
          <a:p>
            <a:pPr algn="ctr"/>
            <a:r>
              <a:rPr lang="en-US" sz="2000" b="1" dirty="0" smtClean="0">
                <a:latin typeface="Arial" pitchFamily="34" charset="0"/>
                <a:cs typeface="Arial" pitchFamily="34" charset="0"/>
              </a:rPr>
              <a:t>8.1</a:t>
            </a:r>
            <a:endParaRPr lang="en-US" sz="2000" b="1" dirty="0">
              <a:latin typeface="Arial" pitchFamily="34" charset="0"/>
              <a:cs typeface="Arial" pitchFamily="34" charset="0"/>
            </a:endParaRP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F</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D</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A</a:t>
            </a:r>
          </a:p>
          <a:p>
            <a:pPr algn="ctr"/>
            <a:r>
              <a:rPr lang="en-US" sz="2000" b="1" dirty="0" smtClean="0">
                <a:latin typeface="Arial" pitchFamily="34" charset="0"/>
                <a:cs typeface="Arial" pitchFamily="34" charset="0"/>
              </a:rPr>
              <a:t>3.3</a:t>
            </a:r>
            <a:endParaRPr lang="en-US" sz="2000" b="1" dirty="0">
              <a:latin typeface="Arial" pitchFamily="34" charset="0"/>
              <a:cs typeface="Arial" pitchFamily="34" charset="0"/>
            </a:endParaRP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17</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09282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a:t>
            </a:r>
            <a:r>
              <a:rPr lang="en-US" dirty="0" smtClean="0">
                <a:solidFill>
                  <a:schemeClr val="accent1">
                    <a:satMod val="150000"/>
                  </a:schemeClr>
                </a:solidFill>
              </a:rPr>
              <a:t>Recursive Formulation</a:t>
            </a:r>
            <a:endParaRPr lang="en-US" dirty="0">
              <a:solidFill>
                <a:schemeClr val="accent1">
                  <a:satMod val="150000"/>
                </a:schemeClr>
              </a:solidFill>
            </a:endParaRPr>
          </a:p>
        </p:txBody>
      </p:sp>
      <p:sp>
        <p:nvSpPr>
          <p:cNvPr id="9219" name="Rectangle 3"/>
          <p:cNvSpPr>
            <a:spLocks noGrp="1" noChangeArrowheads="1"/>
          </p:cNvSpPr>
          <p:nvPr>
            <p:ph type="body" idx="1"/>
          </p:nvPr>
        </p:nvSpPr>
        <p:spPr>
          <a:xfrm>
            <a:off x="457200" y="1295400"/>
            <a:ext cx="8229600" cy="3809999"/>
          </a:xfrm>
        </p:spPr>
        <p:txBody>
          <a:bodyPr/>
          <a:lstStyle/>
          <a:p>
            <a:r>
              <a:rPr lang="en-US" dirty="0" smtClean="0"/>
              <a:t>Each link’s vote is proportional to the </a:t>
            </a:r>
            <a:r>
              <a:rPr lang="en-US" b="1" dirty="0" smtClean="0">
                <a:solidFill>
                  <a:srgbClr val="008000"/>
                </a:solidFill>
              </a:rPr>
              <a:t>importance</a:t>
            </a:r>
            <a:r>
              <a:rPr lang="en-US" dirty="0" smtClean="0">
                <a:solidFill>
                  <a:srgbClr val="008000"/>
                </a:solidFill>
              </a:rPr>
              <a:t> </a:t>
            </a:r>
            <a:r>
              <a:rPr lang="en-US" dirty="0" smtClean="0"/>
              <a:t>of its source page</a:t>
            </a:r>
          </a:p>
          <a:p>
            <a:pPr lvl="8"/>
            <a:endParaRPr lang="en-US" dirty="0" smtClean="0"/>
          </a:p>
          <a:p>
            <a:r>
              <a:rPr lang="en-US" dirty="0" smtClean="0"/>
              <a:t>If page </a:t>
            </a:r>
            <a:r>
              <a:rPr lang="en-US" b="1" i="1" dirty="0" smtClean="0">
                <a:solidFill>
                  <a:srgbClr val="FF0000"/>
                </a:solidFill>
              </a:rPr>
              <a:t>j</a:t>
            </a:r>
            <a:r>
              <a:rPr lang="en-US" dirty="0" smtClean="0"/>
              <a:t> with importance </a:t>
            </a:r>
            <a:r>
              <a:rPr lang="en-US" b="1" i="1" dirty="0" err="1" smtClean="0">
                <a:solidFill>
                  <a:srgbClr val="0000FF"/>
                </a:solidFill>
              </a:rPr>
              <a:t>r</a:t>
            </a:r>
            <a:r>
              <a:rPr lang="en-US" b="1" i="1" baseline="-25000" dirty="0" err="1" smtClean="0">
                <a:solidFill>
                  <a:srgbClr val="0000FF"/>
                </a:solidFill>
              </a:rPr>
              <a:t>j</a:t>
            </a:r>
            <a:r>
              <a:rPr lang="en-US" dirty="0" smtClean="0"/>
              <a:t> has </a:t>
            </a:r>
            <a:r>
              <a:rPr lang="en-US" b="1" i="1" dirty="0" smtClean="0">
                <a:solidFill>
                  <a:srgbClr val="0000FF"/>
                </a:solidFill>
              </a:rPr>
              <a:t>n</a:t>
            </a:r>
            <a:r>
              <a:rPr lang="en-US" dirty="0" smtClean="0"/>
              <a:t> out-links, each link gets </a:t>
            </a:r>
            <a:r>
              <a:rPr lang="en-US" b="1" i="1" dirty="0" err="1" smtClean="0">
                <a:solidFill>
                  <a:srgbClr val="0000FF"/>
                </a:solidFill>
              </a:rPr>
              <a:t>r</a:t>
            </a:r>
            <a:r>
              <a:rPr lang="en-US" b="1" i="1" baseline="-25000" dirty="0" err="1" smtClean="0">
                <a:solidFill>
                  <a:srgbClr val="0000FF"/>
                </a:solidFill>
              </a:rPr>
              <a:t>j</a:t>
            </a:r>
            <a:r>
              <a:rPr lang="en-US" b="1" i="1" baseline="-25000" dirty="0" smtClean="0">
                <a:solidFill>
                  <a:srgbClr val="0000FF"/>
                </a:solidFill>
              </a:rPr>
              <a:t> </a:t>
            </a:r>
            <a:r>
              <a:rPr lang="en-US" b="1" i="1" dirty="0" smtClean="0">
                <a:solidFill>
                  <a:srgbClr val="0000FF"/>
                </a:solidFill>
              </a:rPr>
              <a:t>/ n</a:t>
            </a:r>
            <a:r>
              <a:rPr lang="en-US" dirty="0" smtClean="0"/>
              <a:t> votes</a:t>
            </a:r>
          </a:p>
          <a:p>
            <a:pPr lvl="8"/>
            <a:endParaRPr lang="en-US" dirty="0" smtClean="0"/>
          </a:p>
          <a:p>
            <a:r>
              <a:rPr lang="en-US" dirty="0" smtClean="0"/>
              <a:t>Page </a:t>
            </a:r>
            <a:r>
              <a:rPr lang="en-US" b="1" i="1" dirty="0" smtClean="0">
                <a:solidFill>
                  <a:srgbClr val="FF0000"/>
                </a:solidFill>
              </a:rPr>
              <a:t>j</a:t>
            </a:r>
            <a:r>
              <a:rPr lang="en-US" dirty="0" smtClean="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18</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smtClean="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smtClean="0">
                <a:solidFill>
                  <a:schemeClr val="bg1"/>
                </a:solidFill>
              </a:rPr>
              <a:t>k</a:t>
            </a:r>
            <a:endParaRPr lang="en-US" b="1" i="1" dirty="0">
              <a:solidFill>
                <a:schemeClr val="bg1"/>
              </a:solidFill>
            </a:endParaRP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smtClean="0">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smtClean="0">
                <a:solidFill>
                  <a:srgbClr val="FF0000"/>
                </a:solidFill>
                <a:latin typeface="Arial" pitchFamily="34" charset="0"/>
                <a:cs typeface="Arial" pitchFamily="34" charset="0"/>
              </a:rPr>
              <a:t>r</a:t>
            </a:r>
            <a:r>
              <a:rPr lang="en-US" sz="2400" b="1" i="1" baseline="-25000" dirty="0" err="1" smtClean="0">
                <a:solidFill>
                  <a:srgbClr val="FF0000"/>
                </a:solidFill>
                <a:latin typeface="Arial" pitchFamily="34" charset="0"/>
                <a:cs typeface="Arial" pitchFamily="34" charset="0"/>
              </a:rPr>
              <a:t>j</a:t>
            </a:r>
            <a:r>
              <a:rPr lang="en-US" sz="2400" b="1" i="1" baseline="-25000" dirty="0" smtClean="0">
                <a:solidFill>
                  <a:srgbClr val="FF0000"/>
                </a:solidFill>
                <a:latin typeface="Arial" pitchFamily="34" charset="0"/>
                <a:cs typeface="Arial" pitchFamily="34" charset="0"/>
              </a:rPr>
              <a:t> </a:t>
            </a:r>
            <a:r>
              <a:rPr lang="en-US" sz="2400" b="1" i="1" dirty="0" smtClean="0">
                <a:solidFill>
                  <a:srgbClr val="FF0000"/>
                </a:solidFill>
                <a:latin typeface="Arial" pitchFamily="34" charset="0"/>
                <a:cs typeface="Arial" pitchFamily="34" charset="0"/>
              </a:rPr>
              <a:t>= </a:t>
            </a:r>
            <a:r>
              <a:rPr lang="en-US" sz="2400" b="1" i="1" dirty="0" err="1" smtClean="0">
                <a:solidFill>
                  <a:srgbClr val="008000"/>
                </a:solidFill>
                <a:latin typeface="Arial" pitchFamily="34" charset="0"/>
                <a:cs typeface="Arial" pitchFamily="34" charset="0"/>
              </a:rPr>
              <a:t>r</a:t>
            </a:r>
            <a:r>
              <a:rPr lang="en-US" sz="2400" b="1" i="1" baseline="-25000" dirty="0" err="1" smtClean="0">
                <a:solidFill>
                  <a:srgbClr val="008000"/>
                </a:solidFill>
                <a:latin typeface="Arial" pitchFamily="34" charset="0"/>
                <a:cs typeface="Arial" pitchFamily="34" charset="0"/>
              </a:rPr>
              <a:t>i</a:t>
            </a:r>
            <a:r>
              <a:rPr lang="en-US" sz="2400" b="1" i="1" dirty="0" smtClean="0">
                <a:solidFill>
                  <a:srgbClr val="008000"/>
                </a:solidFill>
                <a:latin typeface="Arial" pitchFamily="34" charset="0"/>
                <a:cs typeface="Arial" pitchFamily="34" charset="0"/>
              </a:rPr>
              <a:t>/3</a:t>
            </a:r>
            <a:r>
              <a:rPr lang="en-US" sz="2400" b="1" i="1" dirty="0" smtClean="0">
                <a:latin typeface="Arial" pitchFamily="34" charset="0"/>
                <a:cs typeface="Arial" pitchFamily="34" charset="0"/>
              </a:rPr>
              <a:t>+</a:t>
            </a:r>
            <a:r>
              <a:rPr lang="en-US" sz="2400" b="1" i="1" dirty="0" smtClean="0">
                <a:solidFill>
                  <a:srgbClr val="008000"/>
                </a:solidFill>
                <a:latin typeface="Arial" pitchFamily="34" charset="0"/>
                <a:cs typeface="Arial" pitchFamily="34" charset="0"/>
              </a:rPr>
              <a:t>r</a:t>
            </a:r>
            <a:r>
              <a:rPr lang="en-US" sz="2400" b="1" i="1" baseline="-25000" dirty="0" smtClean="0">
                <a:solidFill>
                  <a:srgbClr val="008000"/>
                </a:solidFill>
                <a:latin typeface="Arial" pitchFamily="34" charset="0"/>
                <a:cs typeface="Arial" pitchFamily="34" charset="0"/>
              </a:rPr>
              <a:t>k</a:t>
            </a:r>
            <a:r>
              <a:rPr lang="en-US" sz="2400" b="1" i="1" dirty="0" smtClean="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i</a:t>
            </a:r>
            <a:r>
              <a:rPr lang="en-US" b="1" i="1" dirty="0" smtClean="0">
                <a:solidFill>
                  <a:srgbClr val="008000"/>
                </a:solidFill>
                <a:latin typeface="Arial" pitchFamily="34" charset="0"/>
                <a:cs typeface="Arial" pitchFamily="34" charset="0"/>
              </a:rPr>
              <a:t>/3</a:t>
            </a:r>
            <a:endParaRPr lang="en-US" b="1" i="1" dirty="0">
              <a:solidFill>
                <a:srgbClr val="008000"/>
              </a:solidFill>
              <a:latin typeface="Arial" pitchFamily="34" charset="0"/>
              <a:cs typeface="Arial" pitchFamily="34" charset="0"/>
            </a:endParaRPr>
          </a:p>
        </p:txBody>
      </p:sp>
      <p:sp>
        <p:nvSpPr>
          <p:cNvPr id="19" name="Rectangle 18"/>
          <p:cNvSpPr/>
          <p:nvPr/>
        </p:nvSpPr>
        <p:spPr>
          <a:xfrm>
            <a:off x="5943600" y="5029200"/>
            <a:ext cx="551754"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k</a:t>
            </a:r>
            <a:r>
              <a:rPr lang="en-US" b="1" i="1" dirty="0" smtClean="0">
                <a:solidFill>
                  <a:srgbClr val="008000"/>
                </a:solidFill>
                <a:latin typeface="Arial" pitchFamily="34" charset="0"/>
                <a:cs typeface="Arial" pitchFamily="34" charset="0"/>
              </a:rPr>
              <a:t>/4</a:t>
            </a:r>
            <a:endParaRPr lang="en-US"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80216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The “Flow” Model</a:t>
            </a:r>
            <a:endParaRPr lang="en-US" dirty="0"/>
          </a:p>
        </p:txBody>
      </p:sp>
      <p:sp>
        <p:nvSpPr>
          <p:cNvPr id="3" name="Content Placeholder 2"/>
          <p:cNvSpPr>
            <a:spLocks noGrp="1"/>
          </p:cNvSpPr>
          <p:nvPr>
            <p:ph idx="1"/>
          </p:nvPr>
        </p:nvSpPr>
        <p:spPr>
          <a:xfrm>
            <a:off x="457200" y="1295400"/>
            <a:ext cx="5715000" cy="5257801"/>
          </a:xfrm>
        </p:spPr>
        <p:txBody>
          <a:bodyPr/>
          <a:lstStyle/>
          <a:p>
            <a:r>
              <a:rPr lang="en-US" b="1" dirty="0" smtClean="0">
                <a:solidFill>
                  <a:srgbClr val="D60093"/>
                </a:solidFill>
              </a:rPr>
              <a:t>A “vote” from an important page is worth more</a:t>
            </a:r>
          </a:p>
          <a:p>
            <a:r>
              <a:rPr lang="en-US" b="1" dirty="0" smtClean="0">
                <a:solidFill>
                  <a:srgbClr val="0000FF"/>
                </a:solidFill>
              </a:rPr>
              <a:t>A page is important if it is pointed to by other important pages</a:t>
            </a:r>
          </a:p>
          <a:p>
            <a:r>
              <a:rPr lang="en-US" b="1" dirty="0" smtClean="0"/>
              <a:t>Define a “rank” </a:t>
            </a:r>
            <a:r>
              <a:rPr lang="en-US" b="1" i="1" dirty="0" err="1" smtClean="0">
                <a:latin typeface="Times New Roman" pitchFamily="18" charset="0"/>
                <a:cs typeface="Times New Roman" pitchFamily="18" charset="0"/>
              </a:rPr>
              <a:t>r</a:t>
            </a:r>
            <a:r>
              <a:rPr lang="en-US" b="1" i="1" baseline="-25000" dirty="0" err="1" smtClean="0">
                <a:latin typeface="Times New Roman" pitchFamily="18" charset="0"/>
                <a:cs typeface="Times New Roman" pitchFamily="18" charset="0"/>
              </a:rPr>
              <a:t>j</a:t>
            </a:r>
            <a:r>
              <a:rPr lang="en-US" b="1" dirty="0" smtClean="0"/>
              <a:t> for page </a:t>
            </a:r>
            <a:r>
              <a:rPr lang="en-US" b="1" i="1" dirty="0" smtClean="0">
                <a:latin typeface="Times New Roman" pitchFamily="18" charset="0"/>
                <a:cs typeface="Times New Roman" pitchFamily="18" charset="0"/>
              </a:rPr>
              <a:t>j</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176"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a:extLst/>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y</a:t>
              </a:r>
              <a:endParaRPr lang="en-US" sz="2400" b="1" dirty="0">
                <a:solidFill>
                  <a:schemeClr val="bg1"/>
                </a:solidFill>
                <a:latin typeface="Times New Roman" pitchFamily="18" charset="0"/>
                <a:cs typeface="Times New Roman" pitchFamily="18" charset="0"/>
              </a:endParaRP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charset="0"/>
                </a:rPr>
                <a:t>m</a:t>
              </a:r>
              <a:endParaRPr lang="en-US" sz="2400" b="1" dirty="0">
                <a:solidFill>
                  <a:schemeClr val="bg1"/>
                </a:solidFill>
                <a:latin typeface="Times New Roman" charset="0"/>
              </a:endParaRP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a</a:t>
              </a:r>
              <a:endParaRPr lang="en-US" sz="2400" b="1" dirty="0">
                <a:solidFill>
                  <a:schemeClr val="bg1"/>
                </a:solidFill>
                <a:latin typeface="Times New Roman" pitchFamily="18" charset="0"/>
                <a:cs typeface="Times New Roman" pitchFamily="18" charset="0"/>
              </a:endParaRP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smtClean="0">
                  <a:latin typeface="Times New Roman" pitchFamily="18" charset="0"/>
                  <a:cs typeface="Times New Roman" pitchFamily="18" charset="0"/>
                </a:rPr>
                <a:t>a/2</a:t>
              </a:r>
              <a:endParaRPr lang="en-US" sz="2400" dirty="0">
                <a:latin typeface="Times New Roman" pitchFamily="18" charset="0"/>
                <a:cs typeface="Times New Roman" pitchFamily="18" charset="0"/>
              </a:endParaRP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6" name="Rectangle 45"/>
          <p:cNvSpPr/>
          <p:nvPr/>
        </p:nvSpPr>
        <p:spPr>
          <a:xfrm>
            <a:off x="6987117" y="1447800"/>
            <a:ext cx="18386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438912" indent="-320040" fontAlgn="auto">
              <a:spcBef>
                <a:spcPts val="0"/>
              </a:spcBef>
              <a:spcAft>
                <a:spcPts val="0"/>
              </a:spcAft>
              <a:buFont typeface="Wingdings" pitchFamily="2" charset="2"/>
              <a:buNone/>
              <a:defRPr/>
            </a:pPr>
            <a:r>
              <a:rPr lang="en-US" dirty="0" smtClean="0"/>
              <a:t>The web in 1839</a:t>
            </a:r>
            <a:endParaRPr lang="en-US" dirty="0"/>
          </a:p>
        </p:txBody>
      </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smtClean="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smtClean="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Topic: Graph Data!</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35774921"/>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a:t>
            </a:r>
            <a:r>
              <a:rPr lang="en-US" dirty="0" smtClean="0">
                <a:solidFill>
                  <a:schemeClr val="accent1">
                    <a:satMod val="150000"/>
                  </a:schemeClr>
                </a:solidFill>
              </a:rPr>
              <a:t>Flow Equations</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smtClean="0">
                    <a:solidFill>
                      <a:srgbClr val="0000FF"/>
                    </a:solidFill>
                  </a:rPr>
                  <a:t>3 equations, 3 unknowns, </a:t>
                </a:r>
                <a:br>
                  <a:rPr lang="en-US" b="1" dirty="0" smtClean="0">
                    <a:solidFill>
                      <a:srgbClr val="0000FF"/>
                    </a:solidFill>
                  </a:rPr>
                </a:br>
                <a:r>
                  <a:rPr lang="en-US" b="1" dirty="0" smtClean="0">
                    <a:solidFill>
                      <a:srgbClr val="0000FF"/>
                    </a:solidFill>
                  </a:rPr>
                  <a:t>no constants</a:t>
                </a:r>
              </a:p>
              <a:p>
                <a:pPr lvl="1"/>
                <a:r>
                  <a:rPr lang="en-US" dirty="0" smtClean="0"/>
                  <a:t>No unique solution</a:t>
                </a:r>
              </a:p>
              <a:p>
                <a:pPr lvl="1"/>
                <a:r>
                  <a:rPr lang="en-US" dirty="0" smtClean="0"/>
                  <a:t>All solutions equivalent modulo the scale factor</a:t>
                </a:r>
              </a:p>
              <a:p>
                <a:r>
                  <a:rPr lang="en-US" b="1" dirty="0" smtClean="0">
                    <a:solidFill>
                      <a:srgbClr val="008000"/>
                    </a:solidFill>
                  </a:rPr>
                  <a:t>Additional constraint forces uniqueness:</a:t>
                </a:r>
              </a:p>
              <a:p>
                <a:pPr lvl="1"/>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smtClean="0">
                  <a:latin typeface="Arial" pitchFamily="34" charset="0"/>
                  <a:cs typeface="Arial" pitchFamily="34" charset="0"/>
                </a:endParaRPr>
              </a:p>
              <a:p>
                <a:pPr lvl="1"/>
                <a:r>
                  <a:rPr lang="en-US" b="1" dirty="0">
                    <a:solidFill>
                      <a:srgbClr val="008000"/>
                    </a:solidFill>
                    <a:cs typeface="Arial" pitchFamily="34" charset="0"/>
                  </a:rPr>
                  <a:t>S</a:t>
                </a:r>
                <a:r>
                  <a:rPr lang="en-US" b="1" dirty="0" smtClean="0">
                    <a:solidFill>
                      <a:srgbClr val="008000"/>
                    </a:solidFill>
                    <a:cs typeface="Arial" pitchFamily="34" charset="0"/>
                  </a:rPr>
                  <a:t>olution:</a:t>
                </a:r>
                <a:r>
                  <a:rPr lang="en-US" b="1" dirty="0" smtClean="0">
                    <a:cs typeface="Arial" pitchFamily="34" charset="0"/>
                  </a:rPr>
                  <a:t> </a:t>
                </a:r>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smtClean="0">
                  <a:latin typeface="Arial" pitchFamily="34" charset="0"/>
                  <a:cs typeface="Arial" pitchFamily="34" charset="0"/>
                </a:endParaRPr>
              </a:p>
              <a:p>
                <a:r>
                  <a:rPr lang="en-US" b="1" dirty="0" smtClean="0">
                    <a:solidFill>
                      <a:srgbClr val="D60093"/>
                    </a:solidFill>
                  </a:rPr>
                  <a:t>Gaussian elimination method works for </a:t>
                </a:r>
                <a:br>
                  <a:rPr lang="en-US" b="1" dirty="0" smtClean="0">
                    <a:solidFill>
                      <a:srgbClr val="D60093"/>
                    </a:solidFill>
                  </a:rPr>
                </a:br>
                <a:r>
                  <a:rPr lang="en-US" b="1" dirty="0" smtClean="0">
                    <a:solidFill>
                      <a:srgbClr val="D60093"/>
                    </a:solidFill>
                  </a:rPr>
                  <a:t>small examples, but we need a better method for large web-size graphs</a:t>
                </a:r>
              </a:p>
              <a:p>
                <a:r>
                  <a:rPr lang="en-US" b="1" dirty="0" smtClean="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20</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PageRank: Matrix 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smtClean="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smtClean="0">
                  <a:solidFill>
                    <a:srgbClr val="0000FF"/>
                  </a:solidFill>
                  <a:latin typeface="Times New Roman" pitchFamily="18" charset="0"/>
                  <a:cs typeface="Times New Roman" pitchFamily="18" charset="0"/>
                </a:endParaRPr>
              </a:p>
              <a:p>
                <a:pPr lvl="1">
                  <a:lnSpc>
                    <a:spcPct val="80000"/>
                  </a:lnSpc>
                </a:pPr>
                <a:r>
                  <a:rPr lang="en-US" dirty="0" smtClean="0"/>
                  <a:t>Let page </a:t>
                </a:r>
                <a14:m>
                  <m:oMath xmlns:m="http://schemas.openxmlformats.org/officeDocument/2006/math">
                    <m:r>
                      <a:rPr lang="en-US" b="0" i="1" dirty="0" smtClean="0">
                        <a:latin typeface="Cambria Math"/>
                      </a:rPr>
                      <m:t>𝑖</m:t>
                    </m:r>
                  </m:oMath>
                </a14:m>
                <a:r>
                  <a:rPr lang="en-US" dirty="0" smtClean="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smtClean="0">
                    <a:latin typeface="Times New Roman" pitchFamily="18" charset="0"/>
                    <a:cs typeface="Times New Roman" pitchFamily="18" charset="0"/>
                  </a:rPr>
                  <a:t> </a:t>
                </a:r>
                <a:r>
                  <a:rPr lang="en-US" dirty="0" smtClean="0"/>
                  <a:t>out-links</a:t>
                </a:r>
              </a:p>
              <a:p>
                <a:pPr lvl="1">
                  <a:lnSpc>
                    <a:spcPct val="80000"/>
                  </a:lnSpc>
                </a:pPr>
                <a:r>
                  <a:rPr lang="en-US" dirty="0" smtClean="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smtClean="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smtClean="0">
                    <a:latin typeface="Times New Roman" pitchFamily="18" charset="0"/>
                    <a:cs typeface="Times New Roman" pitchFamily="18" charset="0"/>
                  </a:rPr>
                  <a:t>    </a:t>
                </a:r>
                <a:r>
                  <a:rPr lang="en-US" dirty="0" smtClean="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smtClean="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smtClean="0"/>
                  <a:t> is a </a:t>
                </a:r>
                <a:r>
                  <a:rPr lang="en-US" b="1" dirty="0" smtClean="0"/>
                  <a:t>column stochastic matrix</a:t>
                </a:r>
              </a:p>
              <a:p>
                <a:pPr lvl="3">
                  <a:lnSpc>
                    <a:spcPct val="80000"/>
                  </a:lnSpc>
                </a:pPr>
                <a:r>
                  <a:rPr lang="en-US" dirty="0" smtClean="0"/>
                  <a:t>Columns sum to 1</a:t>
                </a:r>
              </a:p>
              <a:p>
                <a:pPr>
                  <a:lnSpc>
                    <a:spcPct val="80000"/>
                  </a:lnSpc>
                </a:pPr>
                <a:r>
                  <a:rPr lang="en-US" b="1" dirty="0" smtClean="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smtClean="0">
                    <a:solidFill>
                      <a:srgbClr val="008000"/>
                    </a:solidFill>
                  </a:rPr>
                  <a:t>:</a:t>
                </a:r>
                <a:r>
                  <a:rPr lang="en-US" dirty="0" smtClean="0">
                    <a:solidFill>
                      <a:srgbClr val="008000"/>
                    </a:solidFill>
                  </a:rPr>
                  <a:t> </a:t>
                </a:r>
                <a:r>
                  <a:rPr lang="en-US" dirty="0" smtClean="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smtClean="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smtClean="0"/>
              </a:p>
              <a:p>
                <a:pPr lvl="1">
                  <a:lnSpc>
                    <a:spcPct val="80000"/>
                  </a:lnSpc>
                </a:pPr>
                <a14:m>
                  <m:oMath xmlns:m="http://schemas.openxmlformats.org/officeDocument/2006/math">
                    <m:nary>
                      <m:naryPr>
                        <m:chr m:val="∑"/>
                        <m:supHide m:val="on"/>
                        <m:ctrlPr>
                          <a:rPr lang="en-US" b="0" i="1" dirty="0" smtClean="0">
                            <a:latin typeface="Cambria Math"/>
                          </a:rPr>
                        </m:ctrlPr>
                      </m:naryPr>
                      <m:sub>
                        <m:r>
                          <a:rPr lang="en-US" b="0" i="1" dirty="0" smtClean="0">
                            <a:latin typeface="Cambria Math"/>
                          </a:rPr>
                          <m:t>𝑖</m:t>
                        </m:r>
                      </m:sub>
                      <m:sup/>
                      <m:e>
                        <m:sSubSup>
                          <m:sSubSupPr>
                            <m:ctrlPr>
                              <a:rPr lang="en-US" b="0" i="1" dirty="0" smtClean="0">
                                <a:latin typeface="Cambria Math"/>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smtClean="0">
                  <a:latin typeface="Times New Roman" pitchFamily="18" charset="0"/>
                  <a:cs typeface="Times New Roman" pitchFamily="18" charset="0"/>
                </a:endParaRPr>
              </a:p>
              <a:p>
                <a:r>
                  <a:rPr lang="en-US" b="1" dirty="0" smtClean="0">
                    <a:solidFill>
                      <a:srgbClr val="D60093"/>
                    </a:solidFill>
                  </a:rPr>
                  <a:t>The flow equations can be written </a:t>
                </a:r>
                <a:r>
                  <a:rPr lang="en-US" b="1" dirty="0" smtClean="0">
                    <a:solidFill>
                      <a:schemeClr val="accent3"/>
                    </a:solidFill>
                  </a:rPr>
                  <a:t/>
                </a:r>
                <a:br>
                  <a:rPr lang="en-US" b="1" dirty="0" smtClean="0">
                    <a:solidFill>
                      <a:schemeClr val="accent3"/>
                    </a:solidFill>
                  </a:rPr>
                </a:br>
                <a:r>
                  <a:rPr lang="en-US" dirty="0" smtClean="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smtClean="0">
                  <a:solidFill>
                    <a:srgbClr val="0000FF"/>
                  </a:solidFill>
                  <a:latin typeface="Times New Roman" pitchFamily="18" charset="0"/>
                  <a:cs typeface="Times New Roman" pitchFamily="18" charset="0"/>
                </a:endParaRPr>
              </a:p>
              <a:p>
                <a:pPr>
                  <a:lnSpc>
                    <a:spcPct val="80000"/>
                  </a:lnSpc>
                  <a:buNone/>
                </a:pPr>
                <a:endParaRPr lang="en-US" i="1" dirty="0" smtClean="0">
                  <a:latin typeface="Times New Roman" pitchFamily="18" charset="0"/>
                  <a:cs typeface="Times New Roman" pitchFamily="18" charset="0"/>
                </a:endParaRPr>
              </a:p>
              <a:p>
                <a:pPr>
                  <a:lnSpc>
                    <a:spcPct val="80000"/>
                  </a:lnSpc>
                </a:pPr>
                <a:endParaRPr lang="en-US" dirty="0" smtClean="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rotWithShape="1">
                <a:blip r:embed="rId4"/>
                <a:stretch>
                  <a:fillRect t="-232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21</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540387970"/>
              </p:ext>
            </p:extLst>
          </p:nvPr>
        </p:nvGraphicFramePr>
        <p:xfrm>
          <a:off x="7315200" y="4572000"/>
          <a:ext cx="1791753" cy="1219200"/>
        </p:xfrm>
        <a:graphic>
          <a:graphicData uri="http://schemas.openxmlformats.org/presentationml/2006/ole">
            <mc:AlternateContent xmlns:mc="http://schemas.openxmlformats.org/markup-compatibility/2006">
              <mc:Choice xmlns:v="urn:schemas-microsoft-com:vml" Requires="v">
                <p:oleObj spid="_x0000_s49202"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572000"/>
                        <a:ext cx="1791753" cy="1219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smtClean="0"/>
                  <a:t>Remember the flow equation:</a:t>
                </a:r>
              </a:p>
              <a:p>
                <a:r>
                  <a:rPr lang="en-US" b="1" dirty="0" smtClean="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smtClean="0">
                    <a:solidFill>
                      <a:srgbClr val="0000FF"/>
                    </a:solidFill>
                  </a:rPr>
                  <a:t>Suppose </a:t>
                </a:r>
                <a:r>
                  <a:rPr lang="en-US" b="1" dirty="0">
                    <a:solidFill>
                      <a:srgbClr val="0000FF"/>
                    </a:solidFill>
                  </a:rPr>
                  <a:t>page </a:t>
                </a:r>
                <a:r>
                  <a:rPr lang="en-US" b="1" i="1" dirty="0" err="1" smtClean="0">
                    <a:solidFill>
                      <a:srgbClr val="0000FF"/>
                    </a:solidFill>
                  </a:rPr>
                  <a:t>i</a:t>
                </a:r>
                <a:r>
                  <a:rPr lang="en-US" b="1" dirty="0" smtClean="0">
                    <a:solidFill>
                      <a:srgbClr val="0000FF"/>
                    </a:solidFill>
                  </a:rPr>
                  <a:t> </a:t>
                </a:r>
                <a:r>
                  <a:rPr lang="en-US" b="1" dirty="0">
                    <a:solidFill>
                      <a:srgbClr val="0000FF"/>
                    </a:solidFill>
                  </a:rPr>
                  <a:t>links to 3 pages, including </a:t>
                </a:r>
                <a:r>
                  <a:rPr lang="en-US" b="1" i="1" dirty="0" smtClean="0">
                    <a:solidFill>
                      <a:srgbClr val="0000FF"/>
                    </a:solidFill>
                  </a:rPr>
                  <a:t>j</a:t>
                </a:r>
                <a:endParaRPr lang="en-US" b="1" i="1" dirty="0">
                  <a:solidFill>
                    <a:srgbClr val="0000FF"/>
                  </a:solidFill>
                </a:endParaRP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sp>
        <p:nvSpPr>
          <p:cNvPr id="26" name="Footer Placeholder 2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25" name="Slide Number Placeholder 24"/>
          <p:cNvSpPr>
            <a:spLocks noGrp="1"/>
          </p:cNvSpPr>
          <p:nvPr>
            <p:ph type="sldNum" sz="quarter" idx="12"/>
          </p:nvPr>
        </p:nvSpPr>
        <p:spPr/>
        <p:txBody>
          <a:bodyPr/>
          <a:lstStyle/>
          <a:p>
            <a:pPr>
              <a:defRPr/>
            </a:pPr>
            <a:fld id="{7B356C98-9078-459C-96C5-C05D5164B2ED}" type="slidenum">
              <a:rPr lang="en-US"/>
              <a:pPr>
                <a:defRPr/>
              </a:pPr>
              <a:t>22</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smtClean="0">
                  <a:latin typeface="Times New Roman" pitchFamily="18" charset="0"/>
                </a:rPr>
                <a:t>j</a:t>
              </a:r>
              <a:endParaRPr lang="en-US" sz="2400" b="1" i="1" dirty="0">
                <a:latin typeface="Times New Roman" pitchFamily="18" charset="0"/>
              </a:endParaRP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smtClean="0">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24"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a:extLst/>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a:t>
            </a:r>
            <a:r>
              <a:rPr lang="en-US" dirty="0" smtClean="0">
                <a:solidFill>
                  <a:schemeClr val="accent1">
                    <a:satMod val="150000"/>
                  </a:schemeClr>
                </a:solidFill>
              </a:rPr>
              <a:t>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lnSpcReduction="10000"/>
              </a:bodyPr>
              <a:lstStyle/>
              <a:p>
                <a:r>
                  <a:rPr lang="en-US" b="1" dirty="0" smtClean="0">
                    <a:solidFill>
                      <a:srgbClr val="D60093"/>
                    </a:solidFill>
                  </a:rPr>
                  <a:t>The flow equations can be written</a:t>
                </a:r>
                <a:r>
                  <a:rPr lang="en-US" dirty="0" smtClean="0">
                    <a:solidFill>
                      <a:srgbClr val="D60093"/>
                    </a:solidFill>
                  </a:rPr>
                  <a:t> </a:t>
                </a:r>
                <a:br>
                  <a:rPr lang="en-US" dirty="0" smtClean="0">
                    <a:solidFill>
                      <a:srgbClr val="D60093"/>
                    </a:solidFill>
                  </a:rPr>
                </a:br>
                <a:r>
                  <a:rPr lang="en-US" dirty="0" smtClean="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smtClean="0">
                  <a:solidFill>
                    <a:srgbClr val="0000FF"/>
                  </a:solidFill>
                </a:endParaRPr>
              </a:p>
              <a:p>
                <a:r>
                  <a:rPr lang="en-US" dirty="0" smtClean="0"/>
                  <a:t>So the </a:t>
                </a:r>
                <a:r>
                  <a:rPr lang="en-US" b="1" dirty="0" smtClean="0"/>
                  <a:t>rank vector</a:t>
                </a:r>
                <a:r>
                  <a:rPr lang="en-US" dirty="0" smtClean="0"/>
                  <a:t> </a:t>
                </a:r>
                <a:r>
                  <a:rPr lang="en-US" b="1" i="1" dirty="0" smtClean="0">
                    <a:solidFill>
                      <a:srgbClr val="0000FF"/>
                    </a:solidFill>
                  </a:rPr>
                  <a:t>r</a:t>
                </a:r>
                <a:r>
                  <a:rPr lang="en-US" dirty="0" smtClean="0"/>
                  <a:t> is an </a:t>
                </a:r>
                <a:r>
                  <a:rPr lang="en-US" b="1" dirty="0" smtClean="0"/>
                  <a:t>eigenvector</a:t>
                </a:r>
                <a:r>
                  <a:rPr lang="en-US" dirty="0" smtClean="0"/>
                  <a:t> of the stochastic web matrix </a:t>
                </a:r>
                <a:r>
                  <a:rPr lang="en-US" b="1" i="1" dirty="0" smtClean="0">
                    <a:solidFill>
                      <a:srgbClr val="0000FF"/>
                    </a:solidFill>
                  </a:rPr>
                  <a:t>M</a:t>
                </a:r>
              </a:p>
              <a:p>
                <a:pPr lvl="1"/>
                <a:r>
                  <a:rPr lang="en-US" dirty="0" smtClean="0"/>
                  <a:t>In fact, its first or principal eigenvector, </a:t>
                </a:r>
                <a:br>
                  <a:rPr lang="en-US" dirty="0" smtClean="0"/>
                </a:br>
                <a:r>
                  <a:rPr lang="en-US" dirty="0" smtClean="0"/>
                  <a:t>with corresponding eigenvalue </a:t>
                </a:r>
                <a:r>
                  <a:rPr lang="en-US" b="1" i="1" dirty="0" smtClean="0"/>
                  <a:t>1</a:t>
                </a:r>
              </a:p>
              <a:p>
                <a:pPr lvl="2"/>
                <a:r>
                  <a:rPr lang="en-US" dirty="0" smtClean="0"/>
                  <a:t>Largest eigenvalue of </a:t>
                </a:r>
                <a:r>
                  <a:rPr lang="en-US" b="1" i="1" dirty="0" smtClean="0"/>
                  <a:t>M</a:t>
                </a:r>
                <a:r>
                  <a:rPr lang="en-US" dirty="0" smtClean="0"/>
                  <a:t> is </a:t>
                </a:r>
                <a:r>
                  <a:rPr lang="en-US" b="1" dirty="0" smtClean="0"/>
                  <a:t>1</a:t>
                </a:r>
                <a:r>
                  <a:rPr lang="en-US" dirty="0" smtClean="0"/>
                  <a:t> since </a:t>
                </a:r>
                <a:r>
                  <a:rPr lang="en-US" b="1" i="1" dirty="0" smtClean="0"/>
                  <a:t>M</a:t>
                </a:r>
                <a:r>
                  <a:rPr lang="en-US" dirty="0" smtClean="0"/>
                  <a:t> is</a:t>
                </a:r>
                <a:br>
                  <a:rPr lang="en-US" dirty="0" smtClean="0"/>
                </a:br>
                <a:r>
                  <a:rPr lang="en-US" dirty="0" smtClean="0"/>
                  <a:t>column stochastic (with non-negative entries)</a:t>
                </a:r>
              </a:p>
              <a:p>
                <a:pPr lvl="3"/>
                <a:r>
                  <a:rPr lang="en-US" i="1" dirty="0" smtClean="0"/>
                  <a:t>We know </a:t>
                </a:r>
                <a:r>
                  <a:rPr lang="en-US" b="1" i="1" dirty="0" smtClean="0"/>
                  <a:t>r</a:t>
                </a:r>
                <a:r>
                  <a:rPr lang="en-US" i="1" dirty="0" smtClean="0"/>
                  <a:t> is unit length and each column of </a:t>
                </a:r>
                <a:r>
                  <a:rPr lang="en-US" b="1" i="1" dirty="0" smtClean="0"/>
                  <a:t>M</a:t>
                </a:r>
                <a:r>
                  <a:rPr lang="en-US" i="1" dirty="0" smtClean="0"/>
                  <a:t/>
                </a:r>
                <a:br>
                  <a:rPr lang="en-US" i="1" dirty="0" smtClean="0"/>
                </a:br>
                <a:r>
                  <a:rPr lang="en-US" i="1" dirty="0" smtClean="0"/>
                  <a:t>sums to one, so </a:t>
                </a:r>
                <a14:m>
                  <m:oMath xmlns:m="http://schemas.openxmlformats.org/officeDocument/2006/math">
                    <m:r>
                      <a:rPr lang="en-US" b="1" i="1" dirty="0" smtClean="0">
                        <a:latin typeface="Cambria Math"/>
                      </a:rPr>
                      <m:t>𝑴𝒓</m:t>
                    </m:r>
                    <m:r>
                      <a:rPr lang="en-US" b="1" i="1" dirty="0" smtClean="0">
                        <a:latin typeface="Cambria Math"/>
                      </a:rPr>
                      <m:t>≤</m:t>
                    </m:r>
                    <m:r>
                      <a:rPr lang="en-US" b="1" i="1" dirty="0" smtClean="0">
                        <a:latin typeface="Cambria Math"/>
                      </a:rPr>
                      <m:t>𝟏</m:t>
                    </m:r>
                  </m:oMath>
                </a14:m>
                <a:r>
                  <a:rPr lang="en-US" b="1" i="1" dirty="0" smtClean="0"/>
                  <a:t> </a:t>
                </a:r>
              </a:p>
              <a:p>
                <a:pPr lvl="8"/>
                <a:endParaRPr lang="en-US" b="1" i="1" dirty="0" smtClean="0"/>
              </a:p>
              <a:p>
                <a:r>
                  <a:rPr lang="en-US" b="1" dirty="0" smtClean="0">
                    <a:solidFill>
                      <a:srgbClr val="0000FF"/>
                    </a:solidFill>
                  </a:rPr>
                  <a:t>We can now efficiently solve for </a:t>
                </a:r>
                <a:r>
                  <a:rPr lang="en-US" b="1" i="1" dirty="0" smtClean="0">
                    <a:solidFill>
                      <a:srgbClr val="0000FF"/>
                    </a:solidFill>
                  </a:rPr>
                  <a:t>r</a:t>
                </a:r>
                <a:r>
                  <a:rPr lang="en-US" b="1" dirty="0" smtClean="0">
                    <a:solidFill>
                      <a:srgbClr val="0000FF"/>
                    </a:solidFill>
                  </a:rPr>
                  <a:t>!</a:t>
                </a:r>
                <a:br>
                  <a:rPr lang="en-US" b="1" dirty="0" smtClean="0">
                    <a:solidFill>
                      <a:srgbClr val="0000FF"/>
                    </a:solidFill>
                  </a:rPr>
                </a:br>
                <a:r>
                  <a:rPr lang="en-US" b="1" dirty="0"/>
                  <a:t>The </a:t>
                </a:r>
                <a:r>
                  <a:rPr lang="en-US" b="1" dirty="0" smtClean="0"/>
                  <a:t>method is called Power iteration</a:t>
                </a:r>
                <a:endParaRPr lang="en-US" b="1" dirty="0" smtClean="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1602" b="-36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D3EDE4FB-B398-4150-9D47-B0DE2AF6C811}" type="slidenum">
              <a:rPr lang="en-US"/>
              <a:pPr>
                <a:defRPr/>
              </a:pPr>
              <a:t>23</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smtClean="0">
                    <a:solidFill>
                      <a:srgbClr val="008000"/>
                    </a:solidFill>
                    <a:latin typeface="Arial" pitchFamily="34" charset="0"/>
                    <a:cs typeface="Arial" pitchFamily="34" charset="0"/>
                  </a:rPr>
                  <a:t>NOTE:</a:t>
                </a:r>
                <a:r>
                  <a:rPr lang="en-US" sz="1400" b="1" i="1" dirty="0" smtClean="0">
                    <a:solidFill>
                      <a:srgbClr val="008000"/>
                    </a:solidFill>
                    <a:latin typeface="Arial" pitchFamily="34" charset="0"/>
                    <a:cs typeface="Arial" pitchFamily="34" charset="0"/>
                  </a:rPr>
                  <a:t> x</a:t>
                </a:r>
                <a:r>
                  <a:rPr lang="en-US" sz="1400" dirty="0" smtClean="0">
                    <a:solidFill>
                      <a:srgbClr val="008000"/>
                    </a:solidFill>
                    <a:latin typeface="Arial" pitchFamily="34" charset="0"/>
                    <a:cs typeface="Arial" pitchFamily="34" charset="0"/>
                  </a:rPr>
                  <a:t> is an eigenvector with the corresponding eigenvalue </a:t>
                </a:r>
                <a:r>
                  <a:rPr lang="el-GR" sz="1400" b="1" dirty="0" smtClean="0">
                    <a:solidFill>
                      <a:srgbClr val="008000"/>
                    </a:solidFill>
                    <a:latin typeface="Arial" pitchFamily="34" charset="0"/>
                    <a:cs typeface="Arial" pitchFamily="34" charset="0"/>
                  </a:rPr>
                  <a:t>λ</a:t>
                </a:r>
                <a:r>
                  <a:rPr lang="en-US" sz="1400" dirty="0" smtClean="0">
                    <a:solidFill>
                      <a:srgbClr val="008000"/>
                    </a:solidFill>
                    <a:latin typeface="Arial" pitchFamily="34" charset="0"/>
                    <a:cs typeface="Arial" pitchFamily="34" charset="0"/>
                  </a:rPr>
                  <a:t> if:</a:t>
                </a:r>
                <a:br>
                  <a:rPr lang="en-US" sz="1400" dirty="0" smtClean="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Example: Flow Equations &amp; M</a:t>
            </a:r>
            <a:endParaRPr lang="en-US" dirty="0">
              <a:solidFill>
                <a:schemeClr val="accent1">
                  <a:satMod val="150000"/>
                </a:schemeClr>
              </a:solidFill>
            </a:endParaRPr>
          </a:p>
        </p:txBody>
      </p:sp>
      <p:grpSp>
        <p:nvGrpSpPr>
          <p:cNvPr id="3" name="Group 26"/>
          <p:cNvGrpSpPr>
            <a:grpSpLocks/>
          </p:cNvGrpSpPr>
          <p:nvPr/>
        </p:nvGrpSpPr>
        <p:grpSpPr bwMode="auto">
          <a:xfrm>
            <a:off x="5759450" y="3581400"/>
            <a:ext cx="2774950" cy="2209800"/>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smtClean="0">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24</a:t>
            </a:fld>
            <a:endParaRPr lang="en-US"/>
          </a:p>
        </p:txBody>
      </p:sp>
      <p:sp>
        <p:nvSpPr>
          <p:cNvPr id="24" name="Footer Placeholder 23"/>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5" name="Table 34"/>
          <p:cNvGraphicFramePr>
            <a:graphicFrameLocks noGrp="1"/>
          </p:cNvGraphicFramePr>
          <p:nvPr>
            <p:extLst>
              <p:ext uri="{D42A27DB-BD31-4B8C-83A1-F6EECF244321}">
                <p14:modId xmlns:p14="http://schemas.microsoft.com/office/powerpoint/2010/main" val="3229585220"/>
              </p:ext>
            </p:extLst>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smtClean="0">
                          <a:solidFill>
                            <a:srgbClr val="008000"/>
                          </a:solidFill>
                          <a:latin typeface="Times New Roman" pitchFamily="18" charset="0"/>
                          <a:cs typeface="Times New Roman" pitchFamily="18" charset="0"/>
                        </a:rPr>
                        <a:t>y</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a</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m</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y</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a</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m</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endParaRPr lang="en-US" sz="24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endParaRPr lang="en-US" sz="24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a:t>
            </a:r>
            <a:r>
              <a:rPr lang="en-US" dirty="0" smtClean="0">
                <a:solidFill>
                  <a:schemeClr val="accent1">
                    <a:satMod val="150000"/>
                  </a:schemeClr>
                </a:solidFill>
              </a:rPr>
              <a:t>Method</a:t>
            </a:r>
            <a:endParaRPr lang="en-US" dirty="0">
              <a:solidFill>
                <a:schemeClr val="accent1">
                  <a:satMod val="150000"/>
                </a:schemeClr>
              </a:solidFill>
            </a:endParaRP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smtClean="0">
                <a:solidFill>
                  <a:srgbClr val="008000"/>
                </a:solidFill>
              </a:rPr>
              <a:t>Power iteration: </a:t>
            </a:r>
            <a:r>
              <a:rPr lang="en-US" dirty="0"/>
              <a:t>a s</a:t>
            </a:r>
            <a:r>
              <a:rPr lang="en-US" dirty="0" smtClean="0"/>
              <a:t>imple </a:t>
            </a:r>
            <a:r>
              <a:rPr lang="en-US" dirty="0"/>
              <a:t>iterative scheme</a:t>
            </a:r>
          </a:p>
          <a:p>
            <a:pPr lvl="1"/>
            <a:r>
              <a:rPr lang="en-US" dirty="0" smtClean="0"/>
              <a:t>Suppose there are </a:t>
            </a:r>
            <a:r>
              <a:rPr lang="en-US" i="1" dirty="0" smtClean="0"/>
              <a:t>N</a:t>
            </a:r>
            <a:r>
              <a:rPr lang="en-US" dirty="0" smtClean="0"/>
              <a:t> web pages</a:t>
            </a:r>
            <a:endParaRPr lang="en-US" dirty="0" smtClean="0">
              <a:latin typeface="Times New Roman" pitchFamily="18" charset="0"/>
              <a:cs typeface="Times New Roman" pitchFamily="18" charset="0"/>
            </a:endParaRPr>
          </a:p>
          <a:p>
            <a:pPr lvl="1"/>
            <a:r>
              <a:rPr lang="en-US" dirty="0" smtClean="0"/>
              <a:t>Initialize: </a:t>
            </a:r>
            <a:r>
              <a:rPr lang="en-US" b="1" dirty="0" smtClean="0"/>
              <a:t>r</a:t>
            </a:r>
            <a:r>
              <a:rPr lang="en-US" baseline="30000" dirty="0" smtClean="0"/>
              <a:t>(0)</a:t>
            </a:r>
            <a:r>
              <a:rPr lang="en-US" dirty="0" smtClean="0"/>
              <a:t> = [1/N,….,1/N]</a:t>
            </a:r>
            <a:r>
              <a:rPr lang="en-US" baseline="30000" dirty="0" smtClean="0"/>
              <a:t>T</a:t>
            </a:r>
            <a:endParaRPr lang="en-US" dirty="0" smtClean="0"/>
          </a:p>
          <a:p>
            <a:pPr lvl="1"/>
            <a:r>
              <a:rPr lang="en-US" dirty="0" smtClean="0"/>
              <a:t>Iterate: </a:t>
            </a:r>
            <a:r>
              <a:rPr lang="en-US" b="1" dirty="0" smtClean="0"/>
              <a:t>r</a:t>
            </a:r>
            <a:r>
              <a:rPr lang="en-US" baseline="30000" dirty="0" smtClean="0"/>
              <a:t>(t+1)</a:t>
            </a:r>
            <a:r>
              <a:rPr lang="en-US" dirty="0" smtClean="0"/>
              <a:t> = </a:t>
            </a:r>
            <a:r>
              <a:rPr lang="en-US" b="1" dirty="0" smtClean="0"/>
              <a:t>M </a:t>
            </a:r>
            <a:r>
              <a:rPr lang="en-US" dirty="0" smtClean="0"/>
              <a:t>∙ </a:t>
            </a:r>
            <a:r>
              <a:rPr lang="en-US" b="1" dirty="0" smtClean="0"/>
              <a:t>r</a:t>
            </a:r>
            <a:r>
              <a:rPr lang="en-US" baseline="30000" dirty="0" smtClean="0"/>
              <a:t>(t)</a:t>
            </a:r>
          </a:p>
          <a:p>
            <a:pPr lvl="1"/>
            <a:r>
              <a:rPr lang="en-US" dirty="0" smtClean="0"/>
              <a:t>Stop when |</a:t>
            </a:r>
            <a:r>
              <a:rPr lang="en-US" b="1" dirty="0" smtClean="0"/>
              <a:t>r</a:t>
            </a:r>
            <a:r>
              <a:rPr lang="en-US" baseline="30000" dirty="0" smtClean="0"/>
              <a:t>(t+1) </a:t>
            </a:r>
            <a:r>
              <a:rPr lang="en-US" dirty="0" smtClean="0"/>
              <a:t>– </a:t>
            </a:r>
            <a:r>
              <a:rPr lang="en-US" b="1" dirty="0" smtClean="0"/>
              <a:t>r</a:t>
            </a:r>
            <a:r>
              <a:rPr lang="en-US" baseline="30000" dirty="0" smtClean="0"/>
              <a:t>(t)</a:t>
            </a:r>
            <a:r>
              <a:rPr lang="en-US" dirty="0" smtClean="0"/>
              <a:t>|</a:t>
            </a:r>
            <a:r>
              <a:rPr lang="en-US" baseline="-25000" dirty="0" smtClean="0"/>
              <a:t>1</a:t>
            </a:r>
            <a:r>
              <a:rPr lang="en-US" dirty="0" smtClean="0"/>
              <a:t> &lt; </a:t>
            </a:r>
            <a:r>
              <a:rPr lang="en-US" dirty="0" smtClean="0">
                <a:latin typeface="Symbol" pitchFamily="18" charset="2"/>
                <a:sym typeface="Symbol" pitchFamily="18" charset="2"/>
              </a:rPr>
              <a:t></a:t>
            </a:r>
          </a:p>
          <a:p>
            <a:pPr marL="768096" lvl="2" indent="0">
              <a:buNone/>
            </a:pPr>
            <a:endParaRPr lang="en-US" baseline="30000" dirty="0" smtClean="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25</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7968"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a:t>
            </a:r>
            <a:r>
              <a:rPr lang="en-US" baseline="-25000" dirty="0" smtClean="0">
                <a:solidFill>
                  <a:srgbClr val="008000"/>
                </a:solidFill>
                <a:latin typeface="Arial" pitchFamily="34" charset="0"/>
                <a:cs typeface="Arial" pitchFamily="34" charset="0"/>
              </a:rPr>
              <a:t>i</a:t>
            </a:r>
            <a:r>
              <a:rPr lang="en-US" dirty="0" smtClean="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1588808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Iteration works?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smtClean="0">
                    <a:solidFill>
                      <a:srgbClr val="0000FF"/>
                    </a:solidFill>
                  </a:rPr>
                  <a:t>Power iteration: </a:t>
                </a:r>
                <a:br>
                  <a:rPr lang="en-US" b="1" dirty="0" smtClean="0">
                    <a:solidFill>
                      <a:srgbClr val="0000FF"/>
                    </a:solidFill>
                  </a:rPr>
                </a:br>
                <a:r>
                  <a:rPr lang="en-US" dirty="0" smtClean="0"/>
                  <a:t>A method for finding dominant eigenvector (the vector corresponding to the largest eigenvalue)</a:t>
                </a:r>
              </a:p>
              <a:p>
                <a:pPr lvl="1"/>
                <a14:m>
                  <m:oMath xmlns:m="http://schemas.openxmlformats.org/officeDocument/2006/math">
                    <m:sSup>
                      <m:sSupPr>
                        <m:ctrlPr>
                          <a:rPr lang="en-US" b="1" i="1" smtClean="0">
                            <a:latin typeface="Cambria Math"/>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smtClean="0"/>
              </a:p>
              <a:p>
                <a:pPr lvl="1"/>
                <a14:m>
                  <m:oMath xmlns:m="http://schemas.openxmlformats.org/officeDocument/2006/math">
                    <m:sSup>
                      <m:sSupPr>
                        <m:ctrlPr>
                          <a:rPr lang="en-US" b="1" i="1">
                            <a:latin typeface="Cambria Math"/>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smtClean="0">
                                <a:latin typeface="Cambria Math"/>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a:rPr>
                        </m:ctrlPr>
                      </m:dPr>
                      <m:e>
                        <m:r>
                          <a:rPr lang="en-US" b="1" i="1">
                            <a:latin typeface="Cambria Math"/>
                          </a:rPr>
                          <m:t>𝑴</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𝟏</m:t>
                                </m:r>
                              </m:e>
                            </m:d>
                          </m:sup>
                        </m:sSup>
                      </m:e>
                    </m:d>
                    <m:r>
                      <a:rPr lang="en-US" b="1" i="1" smtClean="0">
                        <a:latin typeface="Cambria Math"/>
                      </a:rPr>
                      <m:t>=</m:t>
                    </m:r>
                    <m:sSup>
                      <m:sSupPr>
                        <m:ctrlPr>
                          <a:rPr lang="en-US" b="1" i="1" smtClean="0">
                            <a:latin typeface="Cambria Math"/>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oMath>
                </a14:m>
                <a:endParaRPr lang="en-US" b="1" dirty="0" smtClean="0"/>
              </a:p>
              <a:p>
                <a:pPr lvl="1"/>
                <a14:m>
                  <m:oMath xmlns:m="http://schemas.openxmlformats.org/officeDocument/2006/math">
                    <m:sSup>
                      <m:sSupPr>
                        <m:ctrlPr>
                          <a:rPr lang="en-US" b="1" i="1">
                            <a:latin typeface="Cambria Math"/>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a:rPr>
                        </m:ctrlPr>
                      </m:dPr>
                      <m:e>
                        <m:sSup>
                          <m:sSupPr>
                            <m:ctrlPr>
                              <a:rPr lang="en-US" b="1" i="1" smtClean="0">
                                <a:latin typeface="Cambria Math"/>
                              </a:rPr>
                            </m:ctrlPr>
                          </m:sSupPr>
                          <m:e>
                            <m:r>
                              <a:rPr lang="en-US" b="1" i="1">
                                <a:latin typeface="Cambria Math"/>
                              </a:rPr>
                              <m:t>𝑴</m:t>
                            </m:r>
                          </m:e>
                          <m:sup>
                            <m:r>
                              <a:rPr lang="en-US" b="1" i="1" smtClean="0">
                                <a:latin typeface="Cambria Math"/>
                              </a:rPr>
                              <m:t>𝟐</m:t>
                            </m:r>
                          </m:sup>
                        </m:sSup>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e>
                    </m:d>
                    <m:r>
                      <a:rPr lang="en-US" b="1" i="1">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oMath>
                </a14:m>
                <a:endParaRPr lang="en-US" b="1" dirty="0"/>
              </a:p>
              <a:p>
                <a:r>
                  <a:rPr lang="en-US" b="1" dirty="0" smtClean="0">
                    <a:solidFill>
                      <a:srgbClr val="D60093"/>
                    </a:solidFill>
                  </a:rPr>
                  <a:t>Claim:</a:t>
                </a:r>
                <a:r>
                  <a:rPr lang="en-US" dirty="0" smtClean="0">
                    <a:solidFill>
                      <a:srgbClr val="D60093"/>
                    </a:solidFill>
                  </a:rPr>
                  <a:t> </a:t>
                </a:r>
                <a:br>
                  <a:rPr lang="en-US" dirty="0" smtClean="0">
                    <a:solidFill>
                      <a:srgbClr val="D60093"/>
                    </a:solidFill>
                  </a:rPr>
                </a:b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r>
                      <a:rPr lang="en-US" b="1" i="1" smtClean="0">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smtClean="0">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smtClean="0">
                        <a:latin typeface="Cambria Math"/>
                      </a:rPr>
                      <m:t>,…</m:t>
                    </m:r>
                  </m:oMath>
                </a14:m>
                <a:r>
                  <a:rPr lang="en-US" dirty="0" smtClean="0"/>
                  <a:t> approaches the dominant eigenvector of </a:t>
                </a:r>
                <a14:m>
                  <m:oMath xmlns:m="http://schemas.openxmlformats.org/officeDocument/2006/math">
                    <m:r>
                      <a:rPr lang="en-US" b="1" i="1" dirty="0" smtClean="0">
                        <a:latin typeface="Cambria Math"/>
                      </a:rPr>
                      <m:t>𝑴</m:t>
                    </m:r>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81785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a:t>
            </a:r>
            <a:r>
              <a:rPr lang="en-US" dirty="0" smtClean="0"/>
              <a:t>?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smtClean="0">
                    <a:solidFill>
                      <a:srgbClr val="D60093"/>
                    </a:solidFill>
                  </a:rPr>
                  <a:t>Claim:</a:t>
                </a:r>
                <a:r>
                  <a:rPr lang="en-US" dirty="0">
                    <a:solidFill>
                      <a:srgbClr val="D60093"/>
                    </a:solidFill>
                  </a:rPr>
                  <a:t> </a:t>
                </a: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smtClean="0"/>
              </a:p>
              <a:p>
                <a:r>
                  <a:rPr lang="en-US" b="1" dirty="0" smtClean="0">
                    <a:solidFill>
                      <a:srgbClr val="008000"/>
                    </a:solidFill>
                  </a:rPr>
                  <a:t>Proof:</a:t>
                </a:r>
              </a:p>
              <a:p>
                <a:pPr lvl="1"/>
                <a:r>
                  <a:rPr lang="en-US" dirty="0" smtClean="0"/>
                  <a:t>Assume </a:t>
                </a:r>
                <a:r>
                  <a:rPr lang="en-US" b="1" i="1" dirty="0" smtClean="0"/>
                  <a:t>M</a:t>
                </a:r>
                <a:r>
                  <a:rPr lang="en-US" dirty="0" smtClean="0"/>
                  <a:t> has </a:t>
                </a:r>
                <a:r>
                  <a:rPr lang="en-US" b="1" i="1" dirty="0" smtClean="0"/>
                  <a:t>n</a:t>
                </a:r>
                <a:r>
                  <a:rPr lang="en-US" dirty="0" smtClean="0"/>
                  <a:t> linearly independent eigenvectors, </a:t>
                </a:r>
                <a14:m>
                  <m:oMath xmlns:m="http://schemas.openxmlformats.org/officeDocument/2006/math">
                    <m:sSub>
                      <m:sSubPr>
                        <m:ctrlPr>
                          <a:rPr lang="en-US" i="1" dirty="0" smtClean="0">
                            <a:latin typeface="Cambria Math"/>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a:rPr>
                        </m:ctrlPr>
                      </m:sSubPr>
                      <m:e>
                        <m:r>
                          <a:rPr lang="en-US" b="0" i="1" dirty="0" smtClean="0">
                            <a:latin typeface="Cambria Math"/>
                          </a:rPr>
                          <m:t>𝑥</m:t>
                        </m:r>
                      </m:e>
                      <m:sub>
                        <m:r>
                          <a:rPr lang="en-US" b="0" i="1" dirty="0" smtClean="0">
                            <a:latin typeface="Cambria Math"/>
                          </a:rPr>
                          <m:t>𝑛</m:t>
                        </m:r>
                      </m:sub>
                    </m:sSub>
                  </m:oMath>
                </a14:m>
                <a:r>
                  <a:rPr lang="en-US" dirty="0" smtClean="0"/>
                  <a:t> with corresponding eigenvalues </a:t>
                </a:r>
                <a14:m>
                  <m:oMath xmlns:m="http://schemas.openxmlformats.org/officeDocument/2006/math">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𝑛</m:t>
                        </m:r>
                      </m:sub>
                    </m:sSub>
                  </m:oMath>
                </a14:m>
                <a:r>
                  <a:rPr lang="en-US" dirty="0" smtClean="0"/>
                  <a:t>, where </a:t>
                </a:r>
                <a14:m>
                  <m:oMath xmlns:m="http://schemas.openxmlformats.org/officeDocument/2006/math">
                    <m:sSub>
                      <m:sSubPr>
                        <m:ctrlPr>
                          <a:rPr lang="en-US" i="1" dirty="0">
                            <a:latin typeface="Cambria Math"/>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a:rPr>
                        </m:ctrlPr>
                      </m:sSubPr>
                      <m:e>
                        <m:r>
                          <a:rPr lang="en-US" i="1" dirty="0">
                            <a:latin typeface="Cambria Math"/>
                          </a:rPr>
                          <m:t>𝜆</m:t>
                        </m:r>
                      </m:e>
                      <m:sub>
                        <m:r>
                          <a:rPr lang="en-US" i="1" dirty="0">
                            <a:latin typeface="Cambria Math"/>
                          </a:rPr>
                          <m:t>𝑛</m:t>
                        </m:r>
                      </m:sub>
                    </m:sSub>
                  </m:oMath>
                </a14:m>
                <a:endParaRPr lang="en-US" dirty="0" smtClean="0"/>
              </a:p>
              <a:p>
                <a:pPr lvl="1"/>
                <a:r>
                  <a:rPr lang="en-US" dirty="0" smtClean="0"/>
                  <a:t>Vectors </a:t>
                </a:r>
                <a14:m>
                  <m:oMath xmlns:m="http://schemas.openxmlformats.org/officeDocument/2006/math">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oMath>
                </a14:m>
                <a:r>
                  <a:rPr lang="en-US" dirty="0" smtClean="0"/>
                  <a:t> form a basis and thus we can write: </a:t>
                </a:r>
                <a14:m>
                  <m:oMath xmlns:m="http://schemas.openxmlformats.org/officeDocument/2006/math">
                    <m:sSub>
                      <m:sSubPr>
                        <m:ctrlPr>
                          <a:rPr lang="en-US" i="1" dirty="0">
                            <a:latin typeface="Cambria Math"/>
                          </a:rPr>
                        </m:ctrlPr>
                      </m:sSubPr>
                      <m:e>
                        <m:sSup>
                          <m:sSupPr>
                            <m:ctrlPr>
                              <a:rPr lang="en-US" b="0" i="1" dirty="0" smtClean="0">
                                <a:latin typeface="Cambria Math"/>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a:rPr>
                        </m:ctrlPr>
                      </m:dPr>
                      <m:e>
                        <m:sSub>
                          <m:sSubPr>
                            <m:ctrlPr>
                              <a:rPr lang="en-US" b="1" i="1" dirty="0">
                                <a:latin typeface="Cambria Math"/>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a:rPr>
                            </m:ctrlPr>
                          </m:sSubPr>
                          <m:e>
                            <m:r>
                              <a:rPr lang="en-US" b="1" i="1" dirty="0" smtClean="0">
                                <a:latin typeface="Cambria Math"/>
                              </a:rPr>
                              <m:t>𝒙</m:t>
                            </m:r>
                          </m:e>
                          <m:sub>
                            <m:r>
                              <a:rPr lang="en-US" b="1" i="1" dirty="0">
                                <a:latin typeface="Cambria Math"/>
                              </a:rPr>
                              <m:t>𝒏</m:t>
                            </m:r>
                          </m:sub>
                        </m:sSub>
                      </m:e>
                    </m:d>
                  </m:oMath>
                </a14:m>
                <a:endParaRPr lang="en-US" b="1" dirty="0" smtClean="0"/>
              </a:p>
              <a:p>
                <a:pPr marL="457200" lvl="1" indent="0">
                  <a:buNone/>
                </a:pPr>
                <a:r>
                  <a:rPr lang="en-US" dirty="0" smtClean="0"/>
                  <a:t>                </a:t>
                </a:r>
                <a14:m>
                  <m:oMath xmlns:m="http://schemas.openxmlformats.org/officeDocument/2006/math">
                    <m:r>
                      <a:rPr lang="en-US" i="1" dirty="0" smtClean="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smtClean="0"/>
              </a:p>
              <a:p>
                <a:pPr marL="457200" lvl="1" indent="0">
                  <a:buNone/>
                </a:pPr>
                <a:r>
                  <a:rPr lang="en-US" dirty="0" smtClean="0"/>
                  <a:t>                </a:t>
                </a:r>
                <a14:m>
                  <m:oMath xmlns:m="http://schemas.openxmlformats.org/officeDocument/2006/math">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a:rPr>
                        </m:ctrlPr>
                      </m:sSubPr>
                      <m:e>
                        <m:r>
                          <a:rPr lang="en-US" i="1" dirty="0">
                            <a:latin typeface="Cambria Math"/>
                          </a:rPr>
                          <m:t>𝜆</m:t>
                        </m:r>
                      </m:e>
                      <m:sub>
                        <m:r>
                          <a:rPr lang="en-US" b="0" i="1" dirty="0" smtClean="0">
                            <a:latin typeface="Cambria Math"/>
                          </a:rPr>
                          <m:t>𝑛</m:t>
                        </m:r>
                      </m:sub>
                    </m:sSub>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r>
                  <a:rPr lang="en-US" b="1" dirty="0" smtClean="0">
                    <a:solidFill>
                      <a:srgbClr val="008000"/>
                    </a:solidFill>
                  </a:rPr>
                  <a:t>Repeated multiplication on both sides produces</a:t>
                </a:r>
              </a:p>
              <a:p>
                <a:pPr marL="457200" lvl="1" indent="0">
                  <a:buNone/>
                </a:pPr>
                <a:r>
                  <a:rPr lang="en-US" b="0" dirty="0" smtClean="0"/>
                  <a:t>    </a:t>
                </a:r>
                <a14:m>
                  <m:oMath xmlns:m="http://schemas.openxmlformats.org/officeDocument/2006/math">
                    <m:sSup>
                      <m:sSupPr>
                        <m:ctrlPr>
                          <a:rPr lang="en-US" b="0" i="1" dirty="0" smtClean="0">
                            <a:latin typeface="Cambria Math"/>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240986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Social Networks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smtClean="0"/>
              <a:t>Facebook social graph</a:t>
            </a:r>
            <a:endParaRPr lang="en-US" sz="2000" b="1" dirty="0"/>
          </a:p>
          <a:p>
            <a:pPr algn="ctr"/>
            <a:r>
              <a:rPr lang="en-US" b="1" dirty="0" smtClean="0">
                <a:solidFill>
                  <a:schemeClr val="bg1">
                    <a:lumMod val="50000"/>
                  </a:schemeClr>
                </a:solidFill>
              </a:rPr>
              <a:t>4-degrees of separation [</a:t>
            </a:r>
            <a:r>
              <a:rPr lang="en-US" b="1" dirty="0" err="1" smtClean="0">
                <a:solidFill>
                  <a:schemeClr val="bg1">
                    <a:lumMod val="50000"/>
                  </a:schemeClr>
                </a:solidFill>
              </a:rPr>
              <a:t>Backstrom</a:t>
            </a:r>
            <a:r>
              <a:rPr lang="en-US" b="1" dirty="0">
                <a:solidFill>
                  <a:schemeClr val="bg1">
                    <a:lumMod val="50000"/>
                  </a:schemeClr>
                </a:solidFill>
              </a:rPr>
              <a:t>-</a:t>
            </a:r>
            <a:r>
              <a:rPr lang="en-US" b="1" dirty="0" err="1" smtClean="0">
                <a:solidFill>
                  <a:schemeClr val="bg1">
                    <a:lumMod val="50000"/>
                  </a:schemeClr>
                </a:solidFill>
              </a:rPr>
              <a:t>Boldi</a:t>
            </a:r>
            <a:r>
              <a:rPr lang="en-US" b="1" dirty="0" smtClean="0">
                <a:solidFill>
                  <a:schemeClr val="bg1">
                    <a:lumMod val="50000"/>
                  </a:schemeClr>
                </a:solidFill>
              </a:rPr>
              <a:t>-Rosa-</a:t>
            </a:r>
            <a:r>
              <a:rPr lang="en-US" b="1" dirty="0" err="1" smtClean="0">
                <a:solidFill>
                  <a:schemeClr val="bg1">
                    <a:lumMod val="50000"/>
                  </a:schemeClr>
                </a:solidFill>
              </a:rPr>
              <a:t>Ugander</a:t>
            </a:r>
            <a:r>
              <a:rPr lang="en-US" b="1" dirty="0" smtClean="0">
                <a:solidFill>
                  <a:schemeClr val="bg1">
                    <a:lumMod val="50000"/>
                  </a:schemeClr>
                </a:solidFill>
              </a:rPr>
              <a:t>-</a:t>
            </a:r>
            <a:r>
              <a:rPr lang="en-US" b="1" dirty="0" err="1" smtClean="0">
                <a:solidFill>
                  <a:schemeClr val="bg1">
                    <a:lumMod val="50000"/>
                  </a:schemeClr>
                </a:solidFill>
              </a:rPr>
              <a:t>Vigna</a:t>
            </a:r>
            <a:r>
              <a:rPr lang="en-US" b="1" dirty="0" smtClean="0">
                <a:solidFill>
                  <a:schemeClr val="bg1">
                    <a:lumMod val="50000"/>
                  </a:schemeClr>
                </a:solidFill>
              </a:rPr>
              <a:t>, 2011]</a:t>
            </a:r>
            <a:endParaRPr lang="en-US" b="1" dirty="0">
              <a:solidFill>
                <a:schemeClr val="bg1">
                  <a:lumMod val="50000"/>
                </a:schemeClr>
              </a:solidFill>
            </a:endParaRPr>
          </a:p>
        </p:txBody>
      </p:sp>
    </p:spTree>
    <p:extLst>
      <p:ext uri="{BB962C8B-B14F-4D97-AF65-F5344CB8AC3E}">
        <p14:creationId xmlns:p14="http://schemas.microsoft.com/office/powerpoint/2010/main" val="37223725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a:t>
            </a:r>
            <a:r>
              <a:rPr lang="en-US" dirty="0" smtClean="0"/>
              <a:t>(3)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92500" lnSpcReduction="20000"/>
              </a:bodyPr>
              <a:lstStyle/>
              <a:p>
                <a:r>
                  <a:rPr lang="en-US" b="1" dirty="0" smtClean="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smtClean="0">
                    <a:solidFill>
                      <a:srgbClr val="008000"/>
                    </a:solidFill>
                  </a:rPr>
                  <a:t>Proof (continued):</a:t>
                </a:r>
              </a:p>
              <a:p>
                <a:pPr lvl="1"/>
                <a:r>
                  <a:rPr lang="en-US" dirty="0" smtClean="0">
                    <a:solidFill>
                      <a:srgbClr val="008000"/>
                    </a:solidFill>
                  </a:rPr>
                  <a:t>Repeated </a:t>
                </a:r>
                <a:r>
                  <a:rPr lang="en-US" dirty="0">
                    <a:solidFill>
                      <a:srgbClr val="008000"/>
                    </a:solidFill>
                  </a:rPr>
                  <a:t>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a:rPr>
                        </m:ctrlPr>
                      </m:sSupPr>
                      <m:e>
                        <m:r>
                          <a:rPr lang="en-US" i="1" dirty="0">
                            <a:latin typeface="Cambria Math"/>
                          </a:rPr>
                          <m:t>𝑀</m:t>
                        </m:r>
                      </m:e>
                      <m:sup>
                        <m:r>
                          <a:rPr lang="en-US" i="1" dirty="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14:m>
                  <m:oMath xmlns:m="http://schemas.openxmlformats.org/officeDocument/2006/math">
                    <m:sSup>
                      <m:sSupPr>
                        <m:ctrlPr>
                          <a:rPr lang="en-US" i="1" dirty="0">
                            <a:latin typeface="Cambria Math"/>
                          </a:rPr>
                        </m:ctrlPr>
                      </m:sSupPr>
                      <m:e>
                        <m:r>
                          <a:rPr lang="en-US" i="1" dirty="0">
                            <a:latin typeface="Cambria Math"/>
                          </a:rPr>
                          <m:t>𝑀</m:t>
                        </m:r>
                      </m:e>
                      <m:sup>
                        <m:r>
                          <a:rPr lang="en-US" i="1" dirty="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a:rPr>
                        </m:ctrlPr>
                      </m:dPr>
                      <m:e>
                        <m:sSub>
                          <m:sSubPr>
                            <m:ctrlPr>
                              <a:rPr lang="en-US" i="1" dirty="0">
                                <a:latin typeface="Cambria Math"/>
                              </a:rPr>
                            </m:ctrlPr>
                          </m:sSubPr>
                          <m:e>
                            <m:r>
                              <a:rPr lang="en-US" i="1" dirty="0">
                                <a:latin typeface="Cambria Math"/>
                              </a:rPr>
                              <m:t>𝑐</m:t>
                            </m:r>
                          </m:e>
                          <m:sub>
                            <m:r>
                              <a:rPr lang="en-US" i="1" dirty="0">
                                <a:latin typeface="Cambria Math"/>
                              </a:rPr>
                              <m:t>1</m:t>
                            </m:r>
                          </m:sub>
                        </m:sSub>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sSup>
                          <m:sSupPr>
                            <m:ctrlPr>
                              <a:rPr lang="en-US" b="0" i="1" dirty="0" smtClean="0">
                                <a:latin typeface="Cambria Math"/>
                              </a:rPr>
                            </m:ctrlPr>
                          </m:sSupPr>
                          <m:e>
                            <m:d>
                              <m:dPr>
                                <m:ctrlPr>
                                  <a:rPr lang="en-US" i="1" dirty="0" smtClean="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sSup>
                          <m:sSupPr>
                            <m:ctrlPr>
                              <a:rPr lang="en-US" i="1" dirty="0">
                                <a:latin typeface="Cambria Math"/>
                              </a:rPr>
                            </m:ctrlPr>
                          </m:sSupPr>
                          <m:e>
                            <m:d>
                              <m:dPr>
                                <m:ctrlPr>
                                  <a:rPr lang="en-US" i="1" dirty="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a:rPr>
                            </m:ctrlPr>
                          </m:sSubPr>
                          <m:e>
                            <m:r>
                              <a:rPr lang="en-US" b="0" i="1" dirty="0" smtClean="0">
                                <a:latin typeface="Cambria Math"/>
                              </a:rPr>
                              <m:t>𝑥</m:t>
                            </m:r>
                          </m:e>
                          <m:sub>
                            <m:r>
                              <a:rPr lang="en-US" i="1" dirty="0">
                                <a:latin typeface="Cambria Math"/>
                              </a:rPr>
                              <m:t>𝑛</m:t>
                            </m:r>
                          </m:sub>
                        </m:sSub>
                      </m:e>
                    </m:d>
                  </m:oMath>
                </a14:m>
                <a:endParaRPr lang="en-US" dirty="0" smtClean="0"/>
              </a:p>
              <a:p>
                <a:pPr lvl="1"/>
                <a:r>
                  <a:rPr lang="en-US" dirty="0" smtClean="0"/>
                  <a:t>Since </a:t>
                </a:r>
                <a14:m>
                  <m:oMath xmlns:m="http://schemas.openxmlformats.org/officeDocument/2006/math">
                    <m:sSubSup>
                      <m:sSubSupPr>
                        <m:ctrlPr>
                          <a:rPr lang="en-US" i="1">
                            <a:latin typeface="Cambria Math"/>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a:rPr>
                        </m:ctrlPr>
                      </m:sSubSupPr>
                      <m:e>
                        <m:r>
                          <a:rPr lang="en-US" i="1">
                            <a:latin typeface="Cambria Math"/>
                          </a:rPr>
                          <m:t>𝜆</m:t>
                        </m:r>
                      </m:e>
                      <m:sub>
                        <m:r>
                          <a:rPr lang="en-US" b="0" i="1" smtClean="0">
                            <a:latin typeface="Cambria Math"/>
                          </a:rPr>
                          <m:t>2</m:t>
                        </m:r>
                      </m:sub>
                      <m:sup/>
                    </m:sSubSup>
                  </m:oMath>
                </a14:m>
                <a:r>
                  <a:rPr lang="en-US" dirty="0" smtClean="0"/>
                  <a:t> then fractions </a:t>
                </a:r>
                <a14:m>
                  <m:oMath xmlns:m="http://schemas.openxmlformats.org/officeDocument/2006/math">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b="0" i="1" smtClean="0">
                                <a:latin typeface="Cambria Math"/>
                              </a:rPr>
                              <m:t>3</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smtClean="0"/>
                  <a:t> </a:t>
                </a:r>
                <a:br>
                  <a:rPr lang="en-US" dirty="0" smtClean="0"/>
                </a:br>
                <a:r>
                  <a:rPr lang="en-US" dirty="0" smtClean="0"/>
                  <a:t>and so </a:t>
                </a:r>
                <a14:m>
                  <m:oMath xmlns:m="http://schemas.openxmlformats.org/officeDocument/2006/math">
                    <m:sSup>
                      <m:sSupPr>
                        <m:ctrlPr>
                          <a:rPr lang="en-US" i="1" dirty="0">
                            <a:latin typeface="Cambria Math"/>
                          </a:rPr>
                        </m:ctrlPr>
                      </m:sSupPr>
                      <m:e>
                        <m:d>
                          <m:dPr>
                            <m:ctrlPr>
                              <a:rPr lang="en-US" i="1" dirty="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smtClean="0"/>
                  <a:t> as </a:t>
                </a:r>
                <a14:m>
                  <m:oMath xmlns:m="http://schemas.openxmlformats.org/officeDocument/2006/math">
                    <m:r>
                      <a:rPr lang="en-US" b="0" i="1" smtClean="0">
                        <a:latin typeface="Cambria Math"/>
                      </a:rPr>
                      <m:t>𝑘</m:t>
                    </m:r>
                    <m:r>
                      <a:rPr lang="en-US" b="0" i="1" smtClean="0">
                        <a:latin typeface="Cambria Math"/>
                      </a:rPr>
                      <m:t>→∞</m:t>
                    </m:r>
                  </m:oMath>
                </a14:m>
                <a:r>
                  <a:rPr lang="en-US" dirty="0" smtClean="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smtClean="0"/>
                  <a:t>).</a:t>
                </a:r>
              </a:p>
              <a:p>
                <a:pPr lvl="1"/>
                <a:r>
                  <a:rPr lang="en-US" sz="3300" b="1" dirty="0" smtClean="0">
                    <a:solidFill>
                      <a:srgbClr val="0000FF"/>
                    </a:solidFill>
                  </a:rPr>
                  <a:t>Thus: </a:t>
                </a:r>
                <a14:m>
                  <m:oMath xmlns:m="http://schemas.openxmlformats.org/officeDocument/2006/math">
                    <m:sSup>
                      <m:sSupPr>
                        <m:ctrlPr>
                          <a:rPr lang="en-US" sz="3300" b="1" i="1" dirty="0">
                            <a:solidFill>
                              <a:srgbClr val="0000FF"/>
                            </a:solidFill>
                            <a:latin typeface="Cambria Math"/>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a:rPr>
                        </m:ctrlPr>
                      </m:dPr>
                      <m:e>
                        <m:sSubSup>
                          <m:sSubSupPr>
                            <m:ctrlPr>
                              <a:rPr lang="en-US" sz="3300" b="1" i="1">
                                <a:solidFill>
                                  <a:srgbClr val="0000FF"/>
                                </a:solidFill>
                                <a:latin typeface="Cambria Math"/>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smtClean="0">
                  <a:solidFill>
                    <a:srgbClr val="0000FF"/>
                  </a:solidFill>
                </a:endParaRPr>
              </a:p>
              <a:p>
                <a:pPr lvl="2"/>
                <a:r>
                  <a:rPr lang="en-US" dirty="0" smtClean="0"/>
                  <a:t>Note if </a:t>
                </a:r>
                <a14:m>
                  <m:oMath xmlns:m="http://schemas.openxmlformats.org/officeDocument/2006/math">
                    <m:sSub>
                      <m:sSubPr>
                        <m:ctrlPr>
                          <a:rPr lang="en-US" i="1" dirty="0" smtClean="0">
                            <a:latin typeface="Cambria Math"/>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smtClean="0"/>
                  <a:t> then the method won’t converge</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2"/>
                <a:stretch>
                  <a:fillRect t="-180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600163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smtClean="0">
                    <a:solidFill>
                      <a:srgbClr val="0000FF"/>
                    </a:solidFill>
                    <a:ea typeface="+mn-ea"/>
                  </a:rPr>
                  <a:t>Imagine a random web surfer:</a:t>
                </a:r>
                <a:endParaRPr lang="en-US" b="1" dirty="0">
                  <a:solidFill>
                    <a:srgbClr val="0000FF"/>
                  </a:solidFill>
                  <a:ea typeface="+mn-ea"/>
                </a:endParaRP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smtClean="0">
                    <a:ea typeface="+mn-ea"/>
                  </a:rPr>
                  <a:t>, </a:t>
                </a:r>
                <a:r>
                  <a:rPr lang="en-US" dirty="0">
                    <a:ea typeface="+mn-ea"/>
                  </a:rPr>
                  <a:t>the surfer follows an </a:t>
                </a:r>
                <a:r>
                  <a:rPr lang="en-US" dirty="0" smtClean="0">
                    <a:ea typeface="+mn-ea"/>
                  </a:rPr>
                  <a:t/>
                </a:r>
                <a:br>
                  <a:rPr lang="en-US" dirty="0" smtClean="0">
                    <a:ea typeface="+mn-ea"/>
                  </a:rPr>
                </a:br>
                <a:r>
                  <a:rPr lang="en-US" dirty="0" smtClean="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smtClean="0">
                    <a:ea typeface="+mn-ea"/>
                  </a:rPr>
                  <a:t> </a:t>
                </a:r>
                <a:r>
                  <a:rPr lang="en-US" dirty="0">
                    <a:ea typeface="+mn-ea"/>
                  </a:rPr>
                  <a:t>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smtClean="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a:t>
                </a:r>
                <a:r>
                  <a:rPr lang="en-US" dirty="0" smtClean="0">
                    <a:ea typeface="+mn-ea"/>
                  </a:rPr>
                  <a:t>… </a:t>
                </a:r>
                <a:r>
                  <a:rPr lang="en-US" dirty="0">
                    <a:ea typeface="+mn-ea"/>
                  </a:rPr>
                  <a:t>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a:t>
                </a:r>
                <a:r>
                  <a:rPr lang="en-US" dirty="0" smtClean="0">
                    <a:ea typeface="+mn-ea"/>
                  </a:rPr>
                  <a:t>coordinate </a:t>
                </a:r>
                <a:r>
                  <a:rPr lang="en-US" dirty="0">
                    <a:ea typeface="+mn-ea"/>
                  </a:rPr>
                  <a:t>is the </a:t>
                </a:r>
                <a:r>
                  <a:rPr lang="en-US" dirty="0" smtClean="0">
                    <a:ea typeface="+mn-ea"/>
                  </a:rPr>
                  <a:t/>
                </a:r>
                <a:br>
                  <a:rPr lang="en-US" dirty="0" smtClean="0">
                    <a:ea typeface="+mn-ea"/>
                  </a:rPr>
                </a:br>
                <a:r>
                  <a:rPr lang="en-US" dirty="0" smtClean="0">
                    <a:ea typeface="+mn-ea"/>
                  </a:rPr>
                  <a:t>prob. </a:t>
                </a:r>
                <a:r>
                  <a:rPr lang="en-US" dirty="0">
                    <a:ea typeface="+mn-ea"/>
                  </a:rPr>
                  <a:t>that the surfer is at page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smtClean="0">
                    <a:cs typeface="Times New Roman" pitchFamily="18" charset="0"/>
                  </a:rPr>
                  <a:t>So,</a:t>
                </a:r>
                <a:r>
                  <a:rPr lang="en-US" b="1" dirty="0" smtClean="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smtClean="0">
                    <a:ea typeface="+mn-ea"/>
                  </a:rPr>
                  <a:t> </a:t>
                </a:r>
                <a:r>
                  <a:rPr lang="en-US" dirty="0">
                    <a:ea typeface="+mn-ea"/>
                  </a:rPr>
                  <a:t>is a probability distribution </a:t>
                </a:r>
                <a:r>
                  <a:rPr lang="en-US" dirty="0" smtClean="0">
                    <a:ea typeface="+mn-ea"/>
                  </a:rPr>
                  <a:t>over pages</a:t>
                </a:r>
                <a:endParaRPr lang="en-US" dirty="0">
                  <a:ea typeface="+mn-ea"/>
                </a:endParaRP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12AA374B-8330-4BF2-88A5-5A2633069F38}" type="slidenum">
              <a:rPr lang="en-US"/>
              <a:pPr>
                <a:defRPr/>
              </a:pPr>
              <a:t>31</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242"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Tree>
    <p:extLst>
      <p:ext uri="{BB962C8B-B14F-4D97-AF65-F5344CB8AC3E}">
        <p14:creationId xmlns:p14="http://schemas.microsoft.com/office/powerpoint/2010/main" val="29390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a:t>
            </a:r>
            <a:r>
              <a:rPr lang="en-US" dirty="0" smtClean="0">
                <a:solidFill>
                  <a:schemeClr val="accent1">
                    <a:satMod val="150000"/>
                  </a:schemeClr>
                </a:solidFill>
              </a:rPr>
              <a:t>Stationary Distribution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smtClean="0">
                    <a:solidFill>
                      <a:srgbClr val="D60093"/>
                    </a:solidFill>
                  </a:rPr>
                  <a:t>Where is the surfer at time </a:t>
                </a:r>
                <a:r>
                  <a:rPr lang="en-US" b="1" i="1" dirty="0" smtClean="0">
                    <a:solidFill>
                      <a:srgbClr val="D60093"/>
                    </a:solidFill>
                    <a:latin typeface="Times New Roman" pitchFamily="18" charset="0"/>
                    <a:cs typeface="Times New Roman" pitchFamily="18" charset="0"/>
                  </a:rPr>
                  <a:t>t+1</a:t>
                </a:r>
                <a:r>
                  <a:rPr lang="en-US" b="1" dirty="0" smtClean="0">
                    <a:solidFill>
                      <a:srgbClr val="D60093"/>
                    </a:solidFill>
                  </a:rPr>
                  <a:t>?</a:t>
                </a:r>
                <a:endParaRPr lang="en-US" b="1" dirty="0">
                  <a:solidFill>
                    <a:srgbClr val="D60093"/>
                  </a:solidFill>
                </a:endParaRPr>
              </a:p>
              <a:p>
                <a:pPr marL="731520" lvl="1" indent="-274320" fontAlgn="auto">
                  <a:spcAft>
                    <a:spcPts val="0"/>
                  </a:spcAft>
                  <a:defRPr/>
                </a:pPr>
                <a:r>
                  <a:rPr lang="en-US" dirty="0">
                    <a:ea typeface="+mn-ea"/>
                  </a:rPr>
                  <a:t>Follows a link uniformly at </a:t>
                </a:r>
                <a:r>
                  <a:rPr lang="en-US" dirty="0" smtClean="0">
                    <a:ea typeface="+mn-ea"/>
                  </a:rPr>
                  <a:t>random</a:t>
                </a:r>
              </a:p>
              <a:p>
                <a:pPr indent="-274320">
                  <a:buNone/>
                  <a:defRPr/>
                </a:pPr>
                <a:r>
                  <a:rPr lang="en-US" b="1" i="1"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marL="731520" lvl="1" indent="-274320" fontAlgn="auto">
                  <a:spcAft>
                    <a:spcPts val="0"/>
                  </a:spcAft>
                  <a:buNone/>
                  <a:defRPr/>
                </a:pPr>
                <a:endParaRPr lang="en-US" sz="500" i="1" dirty="0" smtClean="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smtClean="0">
                    <a:ea typeface="+mn-ea"/>
                  </a:rPr>
                  <a:t>Suppose </a:t>
                </a:r>
                <a:r>
                  <a:rPr lang="en-US" dirty="0">
                    <a:ea typeface="+mn-ea"/>
                  </a:rPr>
                  <a:t>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smtClean="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smtClean="0"/>
                  <a:t>is </a:t>
                </a:r>
                <a:r>
                  <a:rPr lang="en-US" b="1" dirty="0" smtClean="0">
                    <a:solidFill>
                      <a:srgbClr val="0000FF"/>
                    </a:solidFill>
                    <a:ea typeface="+mn-ea"/>
                  </a:rPr>
                  <a:t>stationary </a:t>
                </a:r>
                <a:r>
                  <a:rPr lang="en-US" b="1" dirty="0">
                    <a:solidFill>
                      <a:srgbClr val="0000FF"/>
                    </a:solidFill>
                    <a:ea typeface="+mn-ea"/>
                  </a:rPr>
                  <a:t>distribution </a:t>
                </a:r>
                <a:r>
                  <a:rPr lang="en-US" dirty="0" smtClean="0">
                    <a:ea typeface="+mn-ea"/>
                  </a:rPr>
                  <a:t>of a random </a:t>
                </a:r>
                <a:r>
                  <a:rPr lang="en-US" dirty="0">
                    <a:ea typeface="+mn-ea"/>
                  </a:rPr>
                  <a:t>walk</a:t>
                </a:r>
              </a:p>
              <a:p>
                <a:pPr marL="438912" indent="-320040" fontAlgn="auto">
                  <a:spcBef>
                    <a:spcPts val="0"/>
                  </a:spcBef>
                  <a:spcAft>
                    <a:spcPts val="0"/>
                  </a:spcAft>
                  <a:buFont typeface="Wingdings 2"/>
                  <a:buChar char=""/>
                  <a:defRPr/>
                </a:pPr>
                <a:r>
                  <a:rPr lang="en-US" b="1" dirty="0">
                    <a:solidFill>
                      <a:srgbClr val="0000FF"/>
                    </a:solidFill>
                    <a:ea typeface="+mn-ea"/>
                  </a:rPr>
                  <a:t>Our </a:t>
                </a:r>
                <a:r>
                  <a:rPr lang="en-US" b="1" dirty="0" smtClean="0">
                    <a:solidFill>
                      <a:srgbClr val="0000FF"/>
                    </a:solidFill>
                    <a:ea typeface="+mn-ea"/>
                  </a:rPr>
                  <a:t>original rank </a:t>
                </a:r>
                <a:r>
                  <a:rPr lang="en-US" b="1" dirty="0">
                    <a:solidFill>
                      <a:srgbClr val="0000FF"/>
                    </a:solidFill>
                    <a:ea typeface="+mn-ea"/>
                  </a:rPr>
                  <a:t>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a:t>
                </a:r>
                <a:r>
                  <a:rPr lang="en-US" dirty="0" smtClean="0">
                    <a:ea typeface="+mn-ea"/>
                  </a:rPr>
                  <a:t>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smtClean="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smtClean="0">
                    <a:solidFill>
                      <a:srgbClr val="D60093"/>
                    </a:solidFill>
                    <a:ea typeface="+mn-ea"/>
                  </a:rPr>
                  <a:t> </a:t>
                </a:r>
                <a:r>
                  <a:rPr lang="en-US" b="1" dirty="0">
                    <a:solidFill>
                      <a:srgbClr val="D60093"/>
                    </a:solidFill>
                    <a:ea typeface="+mn-ea"/>
                  </a:rPr>
                  <a:t>is a stationary distribution for </a:t>
                </a:r>
                <a:r>
                  <a:rPr lang="en-US" b="1" dirty="0" smtClean="0">
                    <a:solidFill>
                      <a:srgbClr val="D60093"/>
                    </a:solidFill>
                    <a:ea typeface="+mn-ea"/>
                  </a:rPr>
                  <a:t/>
                </a:r>
                <a:br>
                  <a:rPr lang="en-US" b="1" dirty="0" smtClean="0">
                    <a:solidFill>
                      <a:srgbClr val="D60093"/>
                    </a:solidFill>
                    <a:ea typeface="+mn-ea"/>
                  </a:rPr>
                </a:br>
                <a:r>
                  <a:rPr lang="en-US" b="1" dirty="0" smtClean="0">
                    <a:solidFill>
                      <a:srgbClr val="D60093"/>
                    </a:solidFill>
                    <a:ea typeface="+mn-ea"/>
                  </a:rPr>
                  <a:t>the </a:t>
                </a:r>
                <a:r>
                  <a:rPr lang="en-US" b="1" dirty="0">
                    <a:solidFill>
                      <a:srgbClr val="D60093"/>
                    </a:solidFill>
                    <a:ea typeface="+mn-ea"/>
                  </a:rPr>
                  <a:t>random </a:t>
                </a:r>
                <a:r>
                  <a:rPr lang="en-US" b="1" dirty="0" smtClean="0">
                    <a:solidFill>
                      <a:srgbClr val="D60093"/>
                    </a:solidFill>
                    <a:ea typeface="+mn-ea"/>
                  </a:rPr>
                  <a:t>walk</a:t>
                </a:r>
                <a:endParaRPr lang="en-US" b="1" dirty="0">
                  <a:solidFill>
                    <a:srgbClr val="D60093"/>
                  </a:solidFill>
                  <a:ea typeface="+mn-ea"/>
                </a:endParaRP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364"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Existence and Uniqueness</a:t>
            </a:r>
            <a:endParaRPr lang="en-US" dirty="0"/>
          </a:p>
        </p:txBody>
      </p:sp>
      <p:sp>
        <p:nvSpPr>
          <p:cNvPr id="61442" name="Rectangle 3"/>
          <p:cNvSpPr>
            <a:spLocks noGrp="1" noChangeArrowheads="1"/>
          </p:cNvSpPr>
          <p:nvPr>
            <p:ph idx="1"/>
          </p:nvPr>
        </p:nvSpPr>
        <p:spPr>
          <a:xfrm>
            <a:off x="457200" y="1295401"/>
            <a:ext cx="8229600" cy="1295400"/>
          </a:xfrm>
        </p:spPr>
        <p:txBody>
          <a:bodyPr/>
          <a:lstStyle/>
          <a:p>
            <a:r>
              <a:rPr lang="en-US" b="1" dirty="0" smtClean="0">
                <a:solidFill>
                  <a:srgbClr val="0000FF"/>
                </a:solidFill>
              </a:rPr>
              <a:t>A central result from the theory of random walks (a.k.a. Markov processes):</a:t>
            </a:r>
          </a:p>
          <a:p>
            <a:endParaRPr lang="en-US" dirty="0" smtClean="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r>
              <a:rPr lang="en-US" sz="3200" dirty="0" smtClean="0">
                <a:latin typeface="Calibri" pitchFamily="34" charset="0"/>
              </a:rPr>
              <a:t/>
            </a:r>
            <a:br>
              <a:rPr lang="en-US" sz="3200" dirty="0" smtClean="0">
                <a:latin typeface="Calibri" pitchFamily="34" charset="0"/>
              </a:rPr>
            </a:br>
            <a:r>
              <a:rPr lang="en-US" sz="3200" dirty="0" smtClean="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a:t>
            </a:r>
            <a:r>
              <a:rPr lang="en-US" sz="3200" b="1" dirty="0" smtClean="0">
                <a:latin typeface="Calibri" pitchFamily="34" charset="0"/>
              </a:rPr>
              <a:t>0</a:t>
            </a:r>
            <a:endParaRPr lang="en-US" sz="3200" b="1" dirty="0">
              <a:latin typeface="Calibri" pitchFamily="34" charset="0"/>
            </a:endParaRPr>
          </a:p>
        </p:txBody>
      </p:sp>
      <p:sp>
        <p:nvSpPr>
          <p:cNvPr id="11" name="Slide Number Placeholder 10"/>
          <p:cNvSpPr>
            <a:spLocks noGrp="1"/>
          </p:cNvSpPr>
          <p:nvPr>
            <p:ph type="sldNum" sz="quarter" idx="12"/>
          </p:nvPr>
        </p:nvSpPr>
        <p:spPr/>
        <p:txBody>
          <a:bodyPr/>
          <a:lstStyle/>
          <a:p>
            <a:fld id="{19B12225-5612-419B-A8D5-4B8EEE4C217E}" type="slidenum">
              <a:rPr lang="en-US" smtClean="0"/>
              <a:pPr/>
              <a:t>33</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712048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Google Formulation</a:t>
            </a:r>
            <a:endParaRPr lang="en-US" sz="4800" dirty="0"/>
          </a:p>
        </p:txBody>
      </p:sp>
    </p:spTree>
    <p:extLst>
      <p:ext uri="{BB962C8B-B14F-4D97-AF65-F5344CB8AC3E}">
        <p14:creationId xmlns:p14="http://schemas.microsoft.com/office/powerpoint/2010/main" val="351677648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Three Questions</a:t>
            </a:r>
            <a:endParaRPr lang="en-US" dirty="0"/>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endParaRPr lang="en-US" b="1" dirty="0" smtClean="0"/>
          </a:p>
          <a:p>
            <a:r>
              <a:rPr lang="en-US" sz="3600" b="1" dirty="0" smtClean="0">
                <a:solidFill>
                  <a:srgbClr val="D60093"/>
                </a:solidFill>
              </a:rPr>
              <a:t>Does this converge?</a:t>
            </a:r>
          </a:p>
          <a:p>
            <a:pPr lvl="8"/>
            <a:endParaRPr lang="en-US" sz="2000" b="1" dirty="0">
              <a:solidFill>
                <a:srgbClr val="D60093"/>
              </a:solidFill>
            </a:endParaRPr>
          </a:p>
          <a:p>
            <a:r>
              <a:rPr lang="en-US" sz="3600" b="1" dirty="0" smtClean="0">
                <a:solidFill>
                  <a:srgbClr val="D60093"/>
                </a:solidFill>
              </a:rPr>
              <a:t>Does it converge to what we want?</a:t>
            </a:r>
          </a:p>
          <a:p>
            <a:pPr lvl="8"/>
            <a:endParaRPr lang="en-US" sz="2000" b="1" dirty="0">
              <a:solidFill>
                <a:srgbClr val="D60093"/>
              </a:solidFill>
            </a:endParaRPr>
          </a:p>
          <a:p>
            <a:r>
              <a:rPr lang="en-US" sz="3600" b="1" dirty="0" smtClean="0">
                <a:solidFill>
                  <a:srgbClr val="D60093"/>
                </a:solidFill>
              </a:rPr>
              <a:t>Are results reasonable?</a:t>
            </a:r>
            <a:endParaRPr lang="en-US" sz="3600" b="1" dirty="0">
              <a:solidFill>
                <a:srgbClr val="D60093"/>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40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407"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a:t>
            </a:r>
            <a:r>
              <a:rPr lang="en-US" b="1" dirty="0" smtClean="0">
                <a:solidFill>
                  <a:srgbClr val="008000"/>
                </a:solidFill>
                <a:latin typeface="Arial" pitchFamily="34" charset="0"/>
                <a:cs typeface="Arial" pitchFamily="34" charset="0"/>
              </a:rPr>
              <a:t>r</a:t>
            </a:r>
          </a:p>
          <a:p>
            <a:pPr algn="ctr"/>
            <a:r>
              <a:rPr lang="en-US" b="1" dirty="0" smtClean="0">
                <a:solidFill>
                  <a:srgbClr val="008000"/>
                </a:solidFill>
                <a:latin typeface="Arial" pitchFamily="34" charset="0"/>
                <a:cs typeface="Arial" pitchFamily="34" charset="0"/>
              </a:rPr>
              <a:t> equivalently</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549130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a:t>
            </a:r>
            <a:r>
              <a:rPr lang="en-US" dirty="0" smtClean="0"/>
              <a:t>this converge?</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1</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339"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a:t>
            </a:r>
            <a:r>
              <a:rPr lang="en-US" dirty="0" smtClean="0"/>
              <a:t>it converge to what we want?</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0</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363"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PageRank</a:t>
            </a:r>
            <a:r>
              <a:rPr lang="en-US" dirty="0" smtClean="0"/>
              <a:t>: Problems</a:t>
            </a:r>
            <a:endParaRPr lang="en-US" dirty="0"/>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smtClean="0">
                <a:solidFill>
                  <a:srgbClr val="D60093"/>
                </a:solidFill>
              </a:rPr>
              <a:t>2 problems:</a:t>
            </a:r>
          </a:p>
          <a:p>
            <a:r>
              <a:rPr lang="en-US" b="1" dirty="0" smtClean="0"/>
              <a:t>(1)</a:t>
            </a:r>
            <a:r>
              <a:rPr lang="en-US" dirty="0" smtClean="0"/>
              <a:t> Some pages are </a:t>
            </a:r>
            <a:br>
              <a:rPr lang="en-US" dirty="0" smtClean="0"/>
            </a:br>
            <a:r>
              <a:rPr lang="en-US" b="1" dirty="0" smtClean="0">
                <a:solidFill>
                  <a:srgbClr val="0000FF"/>
                </a:solidFill>
              </a:rPr>
              <a:t>dead ends</a:t>
            </a:r>
            <a:r>
              <a:rPr lang="en-US" dirty="0"/>
              <a:t> </a:t>
            </a:r>
            <a:r>
              <a:rPr lang="en-US" dirty="0" smtClean="0"/>
              <a:t>(have no out-links)</a:t>
            </a:r>
          </a:p>
          <a:p>
            <a:pPr lvl="1"/>
            <a:r>
              <a:rPr lang="en-US" dirty="0" smtClean="0"/>
              <a:t>Random walk has “nowhere” to go to</a:t>
            </a:r>
          </a:p>
          <a:p>
            <a:pPr lvl="1"/>
            <a:r>
              <a:rPr lang="en-US" dirty="0" smtClean="0"/>
              <a:t>Such pages cause importance to “leak out”</a:t>
            </a:r>
          </a:p>
          <a:p>
            <a:endParaRPr lang="en-US" dirty="0" smtClean="0"/>
          </a:p>
          <a:p>
            <a:r>
              <a:rPr lang="en-US" b="1" dirty="0"/>
              <a:t>(2)</a:t>
            </a:r>
            <a:r>
              <a:rPr lang="en-US" b="1" dirty="0" smtClean="0">
                <a:solidFill>
                  <a:srgbClr val="0000FF"/>
                </a:solidFill>
              </a:rPr>
              <a:t> </a:t>
            </a:r>
            <a:r>
              <a:rPr lang="en-US" b="1" dirty="0" smtClean="0">
                <a:solidFill>
                  <a:srgbClr val="008000"/>
                </a:solidFill>
              </a:rPr>
              <a:t>Spider traps:</a:t>
            </a:r>
            <a:r>
              <a:rPr lang="en-US" dirty="0" smtClean="0">
                <a:solidFill>
                  <a:srgbClr val="008000"/>
                </a:solidFill>
              </a:rPr>
              <a:t> </a:t>
            </a:r>
            <a:br>
              <a:rPr lang="en-US" dirty="0" smtClean="0">
                <a:solidFill>
                  <a:srgbClr val="008000"/>
                </a:solidFill>
              </a:rPr>
            </a:br>
            <a:r>
              <a:rPr lang="en-US" dirty="0" smtClean="0"/>
              <a:t>(all out-links are within the group)</a:t>
            </a:r>
          </a:p>
          <a:p>
            <a:pPr lvl="1"/>
            <a:r>
              <a:rPr lang="en-US" dirty="0" smtClean="0"/>
              <a:t>Random walked gets “stuck” in a trap</a:t>
            </a:r>
          </a:p>
          <a:p>
            <a:pPr lvl="1"/>
            <a:r>
              <a:rPr lang="en-US" dirty="0" smtClean="0"/>
              <a:t>And eventually spider traps absorb all importance</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38</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smtClean="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Spider </a:t>
            </a:r>
            <a:r>
              <a:rPr lang="en-US" dirty="0" smtClean="0"/>
              <a:t>Traps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39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smtClean="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smtClean="0"/>
              <a:t>All the PageRank score gets “trapped” in node m.</a:t>
            </a:r>
            <a:endParaRPr lang="en-US" sz="2000" dirty="0"/>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Media Networks</a:t>
            </a:r>
            <a:endParaRPr lang="en-US"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smtClean="0"/>
              <a:t>Connections between political blogs</a:t>
            </a:r>
          </a:p>
          <a:p>
            <a:pPr algn="ctr"/>
            <a:r>
              <a:rPr lang="en-US" b="1" dirty="0" smtClean="0">
                <a:solidFill>
                  <a:srgbClr val="7F7F7F"/>
                </a:solidFill>
              </a:rPr>
              <a:t>Polarization of the network [</a:t>
            </a:r>
            <a:r>
              <a:rPr lang="en-US" b="1" dirty="0" err="1" smtClean="0">
                <a:solidFill>
                  <a:srgbClr val="7F7F7F"/>
                </a:solidFill>
              </a:rPr>
              <a:t>Adamic</a:t>
            </a:r>
            <a:r>
              <a:rPr lang="en-US" b="1" dirty="0" smtClean="0">
                <a:solidFill>
                  <a:srgbClr val="7F7F7F"/>
                </a:solidFill>
              </a:rPr>
              <a:t>-Glance, 2005]</a:t>
            </a:r>
          </a:p>
        </p:txBody>
      </p:sp>
    </p:spTree>
    <p:extLst>
      <p:ext uri="{BB962C8B-B14F-4D97-AF65-F5344CB8AC3E}">
        <p14:creationId xmlns:p14="http://schemas.microsoft.com/office/powerpoint/2010/main" val="29854742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Solution: Teleports!</a:t>
            </a:r>
            <a:endParaRPr lang="en-US" dirty="0">
              <a:solidFill>
                <a:schemeClr val="accent1">
                  <a:satMod val="150000"/>
                </a:schemeClr>
              </a:solidFill>
            </a:endParaRP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smtClean="0"/>
              <a:t>The Google solution for spider traps: </a:t>
            </a:r>
            <a:r>
              <a:rPr lang="en-US" b="1" dirty="0" smtClean="0">
                <a:solidFill>
                  <a:srgbClr val="D60093"/>
                </a:solidFill>
              </a:rPr>
              <a:t>At each time step, the random surfer has two options</a:t>
            </a:r>
          </a:p>
          <a:p>
            <a:pPr lvl="1"/>
            <a:r>
              <a:rPr lang="en-US" dirty="0" smtClean="0"/>
              <a:t>With prob. </a:t>
            </a:r>
            <a:r>
              <a:rPr lang="en-US" b="1" i="1" dirty="0" smtClean="0">
                <a:latin typeface="Symbol" pitchFamily="18" charset="2"/>
                <a:sym typeface="Symbol" pitchFamily="18" charset="2"/>
              </a:rPr>
              <a:t></a:t>
            </a:r>
            <a:r>
              <a:rPr lang="en-US" dirty="0" smtClean="0"/>
              <a:t>, follow a link at random</a:t>
            </a:r>
          </a:p>
          <a:p>
            <a:pPr lvl="1"/>
            <a:r>
              <a:rPr lang="en-US" dirty="0" smtClean="0"/>
              <a:t>With prob. </a:t>
            </a:r>
            <a:r>
              <a:rPr lang="en-US" b="1" dirty="0" smtClean="0"/>
              <a:t>1-</a:t>
            </a:r>
            <a:r>
              <a:rPr lang="en-US" b="1" i="1" dirty="0" smtClean="0">
                <a:latin typeface="Symbol" pitchFamily="18" charset="2"/>
                <a:sym typeface="Symbol" pitchFamily="18" charset="2"/>
              </a:rPr>
              <a:t></a:t>
            </a:r>
            <a:r>
              <a:rPr lang="en-US" dirty="0" smtClean="0"/>
              <a:t>, jump to some random page</a:t>
            </a:r>
          </a:p>
          <a:p>
            <a:pPr lvl="1"/>
            <a:r>
              <a:rPr lang="en-US" dirty="0" smtClean="0"/>
              <a:t>Common values for </a:t>
            </a:r>
            <a:r>
              <a:rPr lang="en-US" b="1" i="1" dirty="0" smtClean="0">
                <a:latin typeface="Symbol" pitchFamily="18" charset="2"/>
                <a:sym typeface="Symbol" pitchFamily="18" charset="2"/>
              </a:rPr>
              <a:t></a:t>
            </a:r>
            <a:r>
              <a:rPr lang="en-US" dirty="0" smtClean="0"/>
              <a:t>  are in the range 0.8 to 0.9</a:t>
            </a:r>
          </a:p>
          <a:p>
            <a:r>
              <a:rPr lang="en-US" b="1" dirty="0" smtClean="0">
                <a:solidFill>
                  <a:srgbClr val="0000FF"/>
                </a:solidFill>
              </a:rPr>
              <a:t>Surfer will teleport out of spider trap </a:t>
            </a:r>
            <a:br>
              <a:rPr lang="en-US" b="1" dirty="0" smtClean="0">
                <a:solidFill>
                  <a:srgbClr val="0000FF"/>
                </a:solidFill>
              </a:rPr>
            </a:br>
            <a:r>
              <a:rPr lang="en-US" b="1" dirty="0" smtClean="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40</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Dead Ends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41</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7" name="Rectangle 6"/>
          <p:cNvSpPr/>
          <p:nvPr/>
        </p:nvSpPr>
        <p:spPr>
          <a:xfrm>
            <a:off x="707200" y="6305490"/>
            <a:ext cx="7370000" cy="400110"/>
          </a:xfrm>
          <a:prstGeom prst="rect">
            <a:avLst/>
          </a:prstGeom>
        </p:spPr>
        <p:txBody>
          <a:bodyPr wrap="square">
            <a:spAutoFit/>
          </a:bodyPr>
          <a:lstStyle/>
          <a:p>
            <a:r>
              <a:rPr lang="en-US" sz="2000" dirty="0" smtClean="0"/>
              <a:t>Here the PageRank “leaks” out since the matrix is not stochastic.</a:t>
            </a:r>
            <a:endParaRPr lang="en-US" sz="2000" dirty="0"/>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smtClean="0">
                <a:solidFill>
                  <a:srgbClr val="D60093"/>
                </a:solidFill>
              </a:rPr>
              <a:t>Teleports:</a:t>
            </a:r>
            <a:r>
              <a:rPr lang="en-US" b="1" dirty="0">
                <a:solidFill>
                  <a:srgbClr val="D60093"/>
                </a:solidFill>
              </a:rPr>
              <a:t> </a:t>
            </a:r>
            <a:r>
              <a:rPr lang="en-US" dirty="0" smtClean="0"/>
              <a:t>Follow random teleport links with probability 1.0 from dead-ends</a:t>
            </a:r>
          </a:p>
          <a:p>
            <a:pPr lvl="1"/>
            <a:r>
              <a:rPr lang="en-US" dirty="0" smtClean="0"/>
              <a:t>Adjust matrix accordingly</a:t>
            </a:r>
          </a:p>
          <a:p>
            <a:pPr>
              <a:buFont typeface="Wingdings 2" pitchFamily="18" charset="2"/>
              <a:buNone/>
            </a:pP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438121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a:t>
            </a:r>
            <a:r>
              <a:rPr lang="en-US" b="1" dirty="0" smtClean="0">
                <a:solidFill>
                  <a:srgbClr val="0000FF"/>
                </a:solidFill>
              </a:rPr>
              <a:t>problem </a:t>
            </a:r>
            <a:br>
              <a:rPr lang="en-US" b="1" dirty="0" smtClean="0">
                <a:solidFill>
                  <a:srgbClr val="0000FF"/>
                </a:solidFill>
              </a:rPr>
            </a:br>
            <a:r>
              <a:rPr lang="en-US" b="1" dirty="0"/>
              <a:t>and </a:t>
            </a:r>
            <a:r>
              <a:rPr lang="en-US" b="1" dirty="0" smtClean="0">
                <a:solidFill>
                  <a:srgbClr val="FF0066"/>
                </a:solidFill>
              </a:rPr>
              <a:t>why do teleports solve </a:t>
            </a:r>
            <a:r>
              <a:rPr lang="en-US" b="1" dirty="0">
                <a:solidFill>
                  <a:srgbClr val="FF0066"/>
                </a:solidFill>
              </a:rPr>
              <a:t>the p</a:t>
            </a:r>
            <a:r>
              <a:rPr lang="en-US" b="1" dirty="0" smtClean="0">
                <a:solidFill>
                  <a:srgbClr val="FF0066"/>
                </a:solidFill>
              </a:rPr>
              <a:t>roblem</a:t>
            </a:r>
            <a:r>
              <a:rPr lang="en-US" b="1" dirty="0">
                <a:solidFill>
                  <a:srgbClr val="FF0066"/>
                </a:solidFill>
              </a:rPr>
              <a:t>?</a:t>
            </a:r>
            <a:endParaRPr lang="en-US" b="1" dirty="0" smtClean="0">
              <a:solidFill>
                <a:srgbClr val="FF0066"/>
              </a:solidFill>
            </a:endParaRPr>
          </a:p>
          <a:p>
            <a:r>
              <a:rPr lang="en-US" b="1" dirty="0" smtClean="0">
                <a:solidFill>
                  <a:srgbClr val="0000FF"/>
                </a:solidFill>
              </a:rPr>
              <a:t>Spider-traps</a:t>
            </a:r>
            <a:r>
              <a:rPr lang="en-US" dirty="0" smtClean="0">
                <a:solidFill>
                  <a:srgbClr val="0000FF"/>
                </a:solidFill>
              </a:rPr>
              <a:t> </a:t>
            </a:r>
            <a:r>
              <a:rPr lang="en-US" dirty="0" smtClean="0"/>
              <a:t>are not a problem, but with traps PageRank scores are </a:t>
            </a:r>
            <a:r>
              <a:rPr lang="en-US" b="1" dirty="0" smtClean="0"/>
              <a:t>not</a:t>
            </a:r>
            <a:r>
              <a:rPr lang="en-US" dirty="0" smtClean="0"/>
              <a:t> what we want</a:t>
            </a:r>
          </a:p>
          <a:p>
            <a:pPr lvl="1"/>
            <a:r>
              <a:rPr lang="en-US" b="1" dirty="0" smtClean="0">
                <a:solidFill>
                  <a:srgbClr val="FF0066"/>
                </a:solidFill>
              </a:rPr>
              <a:t>Solution:</a:t>
            </a:r>
            <a:r>
              <a:rPr lang="en-US" dirty="0" smtClean="0"/>
              <a:t> Never get stuck in a spider trap by </a:t>
            </a:r>
            <a:br>
              <a:rPr lang="en-US" dirty="0" smtClean="0"/>
            </a:br>
            <a:r>
              <a:rPr lang="en-US" dirty="0" smtClean="0"/>
              <a:t>teleporting out of it in a finite number of steps</a:t>
            </a:r>
            <a:endParaRPr lang="en-US" b="1" dirty="0" smtClean="0"/>
          </a:p>
          <a:p>
            <a:r>
              <a:rPr lang="en-US" b="1" dirty="0" smtClean="0">
                <a:solidFill>
                  <a:srgbClr val="0000FF"/>
                </a:solidFill>
              </a:rPr>
              <a:t>Dead-ends</a:t>
            </a:r>
            <a:r>
              <a:rPr lang="en-US" dirty="0" smtClean="0"/>
              <a:t> </a:t>
            </a:r>
            <a:r>
              <a:rPr lang="en-US" dirty="0"/>
              <a:t>are a </a:t>
            </a:r>
            <a:r>
              <a:rPr lang="en-US" dirty="0" smtClean="0"/>
              <a:t>problem</a:t>
            </a:r>
            <a:endParaRPr lang="en-US" dirty="0"/>
          </a:p>
          <a:p>
            <a:pPr lvl="1"/>
            <a:r>
              <a:rPr lang="en-US" dirty="0"/>
              <a:t>The matrix is not column stochastic </a:t>
            </a:r>
            <a:r>
              <a:rPr lang="en-US" dirty="0" smtClean="0"/>
              <a:t>so </a:t>
            </a:r>
            <a:r>
              <a:rPr lang="en-US" dirty="0"/>
              <a:t>our initial </a:t>
            </a:r>
            <a:r>
              <a:rPr lang="en-US" dirty="0" smtClean="0"/>
              <a:t>assumptions are </a:t>
            </a:r>
            <a:r>
              <a:rPr lang="en-US" dirty="0"/>
              <a:t>not </a:t>
            </a:r>
            <a:r>
              <a:rPr lang="en-US" dirty="0" smtClean="0"/>
              <a:t>met</a:t>
            </a:r>
          </a:p>
          <a:p>
            <a:pPr lvl="1"/>
            <a:r>
              <a:rPr lang="en-US" b="1" dirty="0" smtClean="0">
                <a:solidFill>
                  <a:srgbClr val="FF0066"/>
                </a:solidFill>
              </a:rPr>
              <a:t>Solution:</a:t>
            </a:r>
            <a:r>
              <a:rPr lang="en-US" dirty="0" smtClean="0"/>
              <a:t> Make matrix column stochastic by always teleporting when there is nowhere else to go</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Solution: Random Teleports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smtClean="0">
                    <a:solidFill>
                      <a:srgbClr val="D60093"/>
                    </a:solidFill>
                  </a:rPr>
                  <a:t>Google’s solution that does it all:</a:t>
                </a:r>
                <a:br>
                  <a:rPr lang="en-US" b="1" u="sng" dirty="0" smtClean="0">
                    <a:solidFill>
                      <a:srgbClr val="D60093"/>
                    </a:solidFill>
                  </a:rPr>
                </a:br>
                <a:r>
                  <a:rPr lang="en-US" dirty="0" smtClean="0">
                    <a:solidFill>
                      <a:srgbClr val="0000FF"/>
                    </a:solidFill>
                  </a:rPr>
                  <a:t>At each step, random surfer has two options:</a:t>
                </a:r>
              </a:p>
              <a:p>
                <a:pPr lvl="1"/>
                <a:r>
                  <a:rPr lang="en-US" dirty="0" smtClean="0"/>
                  <a:t>With probability </a:t>
                </a:r>
                <a:r>
                  <a:rPr lang="en-US" b="1" i="1" dirty="0" smtClean="0">
                    <a:latin typeface="Times New Roman" pitchFamily="18" charset="0"/>
                    <a:cs typeface="Times New Roman" pitchFamily="18" charset="0"/>
                    <a:sym typeface="Symbol" pitchFamily="18" charset="2"/>
                  </a:rPr>
                  <a:t></a:t>
                </a:r>
                <a:r>
                  <a:rPr lang="en-US" dirty="0" smtClean="0"/>
                  <a:t>,  follow a link at random</a:t>
                </a:r>
              </a:p>
              <a:p>
                <a:pPr lvl="1"/>
                <a:r>
                  <a:rPr lang="en-US" dirty="0" smtClean="0"/>
                  <a:t>With probability </a:t>
                </a:r>
                <a:r>
                  <a:rPr lang="en-US" b="1" i="1"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sym typeface="Symbol" pitchFamily="18" charset="2"/>
                  </a:rPr>
                  <a:t></a:t>
                </a:r>
                <a:r>
                  <a:rPr lang="en-US" dirty="0" smtClean="0"/>
                  <a:t>, jump to some random page</a:t>
                </a:r>
              </a:p>
              <a:p>
                <a:pPr lvl="8"/>
                <a:endParaRPr lang="en-US" b="1" dirty="0" smtClean="0">
                  <a:solidFill>
                    <a:srgbClr val="0000FF"/>
                  </a:solidFill>
                </a:endParaRPr>
              </a:p>
              <a:p>
                <a:r>
                  <a:rPr lang="en-US" b="1" dirty="0" smtClean="0">
                    <a:solidFill>
                      <a:srgbClr val="0000FF"/>
                    </a:solidFill>
                  </a:rPr>
                  <a:t>PageRank equation </a:t>
                </a:r>
                <a:r>
                  <a:rPr lang="en-US" dirty="0" smtClean="0">
                    <a:solidFill>
                      <a:schemeClr val="bg1">
                        <a:lumMod val="50000"/>
                      </a:schemeClr>
                    </a:solidFill>
                  </a:rPr>
                  <a:t>[</a:t>
                </a:r>
                <a:r>
                  <a:rPr lang="en-US" dirty="0" err="1" smtClean="0">
                    <a:solidFill>
                      <a:schemeClr val="bg1">
                        <a:lumMod val="50000"/>
                      </a:schemeClr>
                    </a:solidFill>
                  </a:rPr>
                  <a:t>Brin</a:t>
                </a:r>
                <a:r>
                  <a:rPr lang="en-US" dirty="0" smtClean="0">
                    <a:solidFill>
                      <a:schemeClr val="bg1">
                        <a:lumMod val="50000"/>
                      </a:schemeClr>
                    </a:solidFill>
                  </a:rPr>
                  <a:t>-Page, 98]</a:t>
                </a:r>
                <a:r>
                  <a:rPr lang="en-US" dirty="0" smtClean="0"/>
                  <a:t/>
                </a:r>
                <a:br>
                  <a:rPr lang="en-US" dirty="0" smtClean="0"/>
                </a:br>
                <a14:m>
                  <m:oMath xmlns:m="http://schemas.openxmlformats.org/officeDocument/2006/math">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a:cs typeface="Times New Roman" pitchFamily="18" charset="0"/>
                              </a:rPr>
                            </m:ctrlPr>
                          </m:fPr>
                          <m:num>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smtClean="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smtClean="0">
                <a:solidFill>
                  <a:srgbClr val="008000"/>
                </a:solidFill>
              </a:rPr>
              <a:t>d</a:t>
            </a:r>
            <a:r>
              <a:rPr lang="en-US" baseline="-25000" dirty="0" smtClean="0">
                <a:solidFill>
                  <a:srgbClr val="008000"/>
                </a:solidFill>
              </a:rPr>
              <a:t>i</a:t>
            </a:r>
            <a:r>
              <a:rPr lang="en-US" dirty="0" smtClean="0">
                <a:solidFill>
                  <a:srgbClr val="008000"/>
                </a:solidFill>
              </a:rPr>
              <a:t> … out-degree </a:t>
            </a:r>
            <a:br>
              <a:rPr lang="en-US" dirty="0" smtClean="0">
                <a:solidFill>
                  <a:srgbClr val="008000"/>
                </a:solidFill>
              </a:rPr>
            </a:br>
            <a:r>
              <a:rPr lang="en-US" dirty="0" smtClean="0">
                <a:solidFill>
                  <a:srgbClr val="008000"/>
                </a:solidFill>
              </a:rPr>
              <a:t>of node i</a:t>
            </a:r>
            <a:endParaRPr lang="en-US" dirty="0">
              <a:solidFill>
                <a:srgbClr val="008000"/>
              </a:solidFill>
            </a:endParaRP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has no dead ends. </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to remove all dead ends or explicitly follow random </a:t>
                </a:r>
                <a:r>
                  <a:rPr lang="en-US" sz="1600" dirty="0">
                    <a:solidFill>
                      <a:srgbClr val="008000"/>
                    </a:solidFill>
                    <a:latin typeface="Arial" pitchFamily="34" charset="0"/>
                    <a:cs typeface="Arial" pitchFamily="34" charset="0"/>
                  </a:rPr>
                  <a:t>teleport links </a:t>
                </a:r>
                <a:r>
                  <a:rPr lang="en-US" sz="1600" dirty="0" smtClean="0">
                    <a:solidFill>
                      <a:srgbClr val="008000"/>
                    </a:solidFill>
                    <a:latin typeface="Arial" pitchFamily="34" charset="0"/>
                    <a:cs typeface="Arial" pitchFamily="34" charset="0"/>
                  </a:rPr>
                  <a:t>with probability 1.0 </a:t>
                </a:r>
                <a:r>
                  <a:rPr lang="en-US" sz="1600" dirty="0">
                    <a:solidFill>
                      <a:srgbClr val="008000"/>
                    </a:solidFill>
                    <a:latin typeface="Arial" pitchFamily="34" charset="0"/>
                    <a:cs typeface="Arial" pitchFamily="34" charset="0"/>
                  </a:rPr>
                  <a:t>from </a:t>
                </a:r>
                <a:r>
                  <a:rPr lang="en-US" sz="1600" dirty="0" smtClean="0">
                    <a:solidFill>
                      <a:srgbClr val="008000"/>
                    </a:solidFill>
                    <a:latin typeface="Arial" pitchFamily="34" charset="0"/>
                    <a:cs typeface="Arial" pitchFamily="34" charset="0"/>
                  </a:rPr>
                  <a:t>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rotWithShape="1">
                <a:blip r:embed="rId3"/>
                <a:stretch>
                  <a:fillRect t="-2206" r="-539" b="-8824"/>
                </a:stretch>
              </a:blipFill>
            </p:spPr>
            <p:txBody>
              <a:bodyPr/>
              <a:lstStyle/>
              <a:p>
                <a:r>
                  <a:rPr 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The Google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smtClean="0">
                    <a:solidFill>
                      <a:srgbClr val="0000FF"/>
                    </a:solidFill>
                  </a:rPr>
                  <a:t>PageRank equation</a:t>
                </a:r>
                <a:r>
                  <a:rPr lang="en-US" b="1" dirty="0" smtClean="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a:t>
                </a:r>
                <a:r>
                  <a:rPr lang="en-US" dirty="0" smtClean="0">
                    <a:solidFill>
                      <a:schemeClr val="bg1">
                        <a:lumMod val="50000"/>
                      </a:schemeClr>
                    </a:solidFill>
                  </a:rPr>
                  <a:t>‘98</a:t>
                </a:r>
                <a:r>
                  <a:rPr lang="en-US" dirty="0">
                    <a:solidFill>
                      <a:schemeClr val="bg1">
                        <a:lumMod val="50000"/>
                      </a:schemeClr>
                    </a:solidFill>
                  </a:rPr>
                  <a:t>]</a:t>
                </a:r>
                <a:r>
                  <a:rPr lang="en-US" dirty="0"/>
                  <a:t/>
                </a:r>
                <a:br>
                  <a:rPr lang="en-US" dirty="0"/>
                </a:br>
                <a14:m>
                  <m:oMath xmlns:m="http://schemas.openxmlformats.org/officeDocument/2006/math">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a:cs typeface="Times New Roman" pitchFamily="18" charset="0"/>
                              </a:rPr>
                            </m:ctrlPr>
                          </m:fPr>
                          <m:num>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smtClean="0">
                  <a:solidFill>
                    <a:schemeClr val="accent3"/>
                  </a:solidFill>
                </a:endParaRPr>
              </a:p>
              <a:p>
                <a:r>
                  <a:rPr lang="en-US" b="1" dirty="0" smtClean="0">
                    <a:solidFill>
                      <a:srgbClr val="008000"/>
                    </a:solidFill>
                  </a:rPr>
                  <a:t>The Google Matrix </a:t>
                </a:r>
                <a:r>
                  <a:rPr lang="en-US" b="1" i="1" dirty="0" smtClean="0">
                    <a:solidFill>
                      <a:srgbClr val="008000"/>
                    </a:solidFill>
                  </a:rPr>
                  <a:t>A</a:t>
                </a:r>
                <a:r>
                  <a:rPr lang="en-US" b="1" dirty="0" smtClean="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a:rPr>
                          </m:ctrlPr>
                        </m:dPr>
                        <m:e>
                          <m:r>
                            <a:rPr lang="en-US" b="0" i="1" smtClean="0">
                              <a:latin typeface="Cambria Math"/>
                            </a:rPr>
                            <m:t>1−</m:t>
                          </m:r>
                          <m:r>
                            <a:rPr lang="en-US" b="0" i="1" smtClean="0">
                              <a:latin typeface="Cambria Math"/>
                            </a:rPr>
                            <m:t>𝛽</m:t>
                          </m:r>
                        </m:e>
                      </m:d>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smtClean="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smtClean="0">
                    <a:solidFill>
                      <a:srgbClr val="D60093"/>
                    </a:solidFill>
                  </a:rPr>
                  <a:t> </a:t>
                </a:r>
                <a:br>
                  <a:rPr lang="en-US" b="1" dirty="0" smtClean="0">
                    <a:solidFill>
                      <a:srgbClr val="D60093"/>
                    </a:solidFill>
                  </a:rPr>
                </a:br>
                <a:r>
                  <a:rPr lang="en-US" b="1" dirty="0"/>
                  <a:t>And </a:t>
                </a:r>
                <a:r>
                  <a:rPr lang="en-US" b="1" dirty="0" smtClean="0"/>
                  <a:t>the Power </a:t>
                </a:r>
                <a:r>
                  <a:rPr lang="en-US" b="1" dirty="0"/>
                  <a:t>method </a:t>
                </a:r>
                <a:r>
                  <a:rPr lang="en-US" b="1" dirty="0" smtClean="0"/>
                  <a:t>still works</a:t>
                </a:r>
                <a:r>
                  <a:rPr lang="en-US" b="1" dirty="0"/>
                  <a:t>!</a:t>
                </a:r>
                <a:endParaRPr lang="en-US" sz="2800" b="1" baseline="30000" dirty="0" smtClean="0"/>
              </a:p>
              <a:p>
                <a:r>
                  <a:rPr lang="en-US" b="1" dirty="0">
                    <a:solidFill>
                      <a:srgbClr val="0000FF"/>
                    </a:solidFill>
                    <a:sym typeface="Symbol"/>
                  </a:rPr>
                  <a:t>What is </a:t>
                </a:r>
                <a:r>
                  <a:rPr lang="en-US" b="1" i="1" dirty="0" smtClean="0">
                    <a:solidFill>
                      <a:srgbClr val="0000FF"/>
                    </a:solidFill>
                    <a:latin typeface="Times New Roman" pitchFamily="18" charset="0"/>
                    <a:cs typeface="Times New Roman" pitchFamily="18" charset="0"/>
                    <a:sym typeface="Symbol" pitchFamily="18" charset="2"/>
                  </a:rPr>
                  <a:t> </a:t>
                </a:r>
                <a:r>
                  <a:rPr lang="en-US" b="1" dirty="0" smtClean="0">
                    <a:solidFill>
                      <a:srgbClr val="0000FF"/>
                    </a:solidFill>
                    <a:sym typeface="Symbol"/>
                  </a:rPr>
                  <a:t>?</a:t>
                </a:r>
                <a:endParaRPr lang="en-US" b="1" dirty="0">
                  <a:solidFill>
                    <a:srgbClr val="0000FF"/>
                  </a:solidFill>
                  <a:sym typeface="Symbol"/>
                </a:endParaRP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smtClean="0">
                    <a:latin typeface="Times New Roman" pitchFamily="18" charset="0"/>
                    <a:cs typeface="Times New Roman" pitchFamily="18" charset="0"/>
                    <a:sym typeface="Symbol"/>
                  </a:rPr>
                  <a:t>=0.8,0.9 </a:t>
                </a:r>
                <a:r>
                  <a:rPr lang="en-US" dirty="0" smtClean="0">
                    <a:sym typeface="Symbol"/>
                  </a:rPr>
                  <a:t>(make </a:t>
                </a:r>
                <a:r>
                  <a:rPr lang="en-US" i="1" dirty="0" smtClean="0">
                    <a:latin typeface="Times New Roman" pitchFamily="18" charset="0"/>
                    <a:cs typeface="Times New Roman" pitchFamily="18" charset="0"/>
                    <a:sym typeface="Symbol"/>
                  </a:rPr>
                  <a:t>5</a:t>
                </a:r>
                <a:r>
                  <a:rPr lang="en-US" dirty="0" smtClean="0">
                    <a:sym typeface="Symbol"/>
                  </a:rPr>
                  <a:t> steps on avg., jump</a:t>
                </a:r>
                <a:r>
                  <a:rPr lang="en-US" dirty="0">
                    <a:sym typeface="Symbol"/>
                  </a:rPr>
                  <a:t>)</a:t>
                </a:r>
              </a:p>
              <a:p>
                <a:endParaRPr lang="en-US" b="1" baseline="30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Rectangle 6"/>
          <p:cNvSpPr/>
          <p:nvPr/>
        </p:nvSpPr>
        <p:spPr>
          <a:xfrm>
            <a:off x="6735968" y="3124200"/>
            <a:ext cx="2408032" cy="584775"/>
          </a:xfrm>
          <a:prstGeom prst="rect">
            <a:avLst/>
          </a:prstGeom>
        </p:spPr>
        <p:txBody>
          <a:bodyPr wrap="none">
            <a:spAutoFit/>
          </a:bodyPr>
          <a:lstStyle/>
          <a:p>
            <a:r>
              <a:rPr lang="en-US" sz="1600" dirty="0" smtClean="0">
                <a:solidFill>
                  <a:srgbClr val="008000"/>
                </a:solidFill>
                <a:latin typeface="Arial" pitchFamily="34" charset="0"/>
                <a:cs typeface="Arial" pitchFamily="34" charset="0"/>
              </a:rPr>
              <a:t>[1/N]</a:t>
            </a:r>
            <a:r>
              <a:rPr lang="en-US" sz="1600" baseline="-25000" dirty="0" err="1" smtClean="0">
                <a:solidFill>
                  <a:srgbClr val="008000"/>
                </a:solidFill>
                <a:latin typeface="Arial" pitchFamily="34" charset="0"/>
                <a:cs typeface="Arial" pitchFamily="34" charset="0"/>
              </a:rPr>
              <a:t>NxN</a:t>
            </a:r>
            <a:r>
              <a:rPr lang="en-US" sz="1600" dirty="0" smtClean="0">
                <a:solidFill>
                  <a:srgbClr val="008000"/>
                </a:solidFill>
                <a:latin typeface="Arial" pitchFamily="34" charset="0"/>
                <a:cs typeface="Arial" pitchFamily="34" charset="0"/>
              </a:rPr>
              <a:t>…N by N matrix</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where all entries are 1/N</a:t>
            </a:r>
            <a:endParaRPr lang="en-US" sz="16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25476749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a:t>
            </a:r>
            <a:r>
              <a:rPr lang="en-US" dirty="0" smtClean="0">
                <a:solidFill>
                  <a:schemeClr val="accent1">
                    <a:satMod val="150000"/>
                  </a:schemeClr>
                </a:solidFill>
              </a:rPr>
              <a:t>Teleports </a:t>
            </a:r>
            <a:r>
              <a:rPr lang="en-US" dirty="0">
                <a:solidFill>
                  <a:schemeClr val="accent1">
                    <a:satMod val="150000"/>
                  </a:schemeClr>
                </a:solidFill>
              </a:rPr>
              <a:t>(</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0.33</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0.46</a:t>
            </a:r>
            <a:endParaRPr lang="en-US" sz="2400" dirty="0">
              <a:latin typeface="Times New Roman" pitchFamily="18" charset="0"/>
            </a:endParaRP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0.24</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0.52</a:t>
            </a:r>
            <a:endParaRPr lang="en-US" sz="2400" dirty="0">
              <a:latin typeface="Times New Roman" pitchFamily="18" charset="0"/>
            </a:endParaRP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0.26</a:t>
            </a:r>
            <a:endParaRPr lang="en-US" sz="2400" dirty="0">
              <a:latin typeface="Times New Roman" pitchFamily="18" charset="0"/>
            </a:endParaRPr>
          </a:p>
          <a:p>
            <a:r>
              <a:rPr lang="en-US" sz="2400" dirty="0" smtClean="0">
                <a:latin typeface="Times New Roman" pitchFamily="18" charset="0"/>
              </a:rPr>
              <a:t>0.18</a:t>
            </a:r>
            <a:endParaRPr lang="en-US" sz="2400" dirty="0">
              <a:latin typeface="Times New Roman" pitchFamily="18" charset="0"/>
            </a:endParaRPr>
          </a:p>
          <a:p>
            <a:r>
              <a:rPr lang="en-US" sz="2400" dirty="0" smtClean="0">
                <a:latin typeface="Times New Roman" pitchFamily="18" charset="0"/>
              </a:rPr>
              <a:t>0.56</a:t>
            </a:r>
            <a:endParaRPr lang="en-US" sz="2400" dirty="0">
              <a:latin typeface="Times New Roman" pitchFamily="18" charset="0"/>
            </a:endParaRP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a:t>
            </a:r>
            <a:r>
              <a:rPr lang="en-US" sz="2400" dirty="0" smtClean="0">
                <a:latin typeface="Times New Roman" pitchFamily="18" charset="0"/>
              </a:rPr>
              <a:t>7/33</a:t>
            </a:r>
            <a:endParaRPr lang="en-US" sz="2400" dirty="0">
              <a:latin typeface="Times New Roman" pitchFamily="18" charset="0"/>
            </a:endParaRPr>
          </a:p>
          <a:p>
            <a:r>
              <a:rPr lang="en-US" sz="2400" dirty="0">
                <a:latin typeface="Times New Roman" pitchFamily="18" charset="0"/>
              </a:rPr>
              <a:t>  </a:t>
            </a:r>
            <a:r>
              <a:rPr lang="en-US" sz="2400" dirty="0" smtClean="0">
                <a:latin typeface="Times New Roman" pitchFamily="18" charset="0"/>
              </a:rPr>
              <a:t>5/33</a:t>
            </a:r>
            <a:endParaRPr lang="en-US" sz="2400" dirty="0">
              <a:latin typeface="Times New Roman" pitchFamily="18" charset="0"/>
            </a:endParaRPr>
          </a:p>
          <a:p>
            <a:r>
              <a:rPr lang="en-US" sz="2400" dirty="0" smtClean="0">
                <a:latin typeface="Times New Roman" pitchFamily="18" charset="0"/>
              </a:rPr>
              <a:t>21/33</a:t>
            </a:r>
            <a:endParaRPr lang="en-US" sz="2400" dirty="0">
              <a:latin typeface="Times New Roman" pitchFamily="18" charset="0"/>
            </a:endParaRP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46</a:t>
            </a:fld>
            <a:endParaRPr lang="en-US"/>
          </a:p>
        </p:txBody>
      </p:sp>
      <p:sp>
        <p:nvSpPr>
          <p:cNvPr id="28" name="Footer Placeholder 27"/>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y</a:t>
            </a:r>
            <a:endParaRPr lang="en-US" sz="2800" b="1" dirty="0">
              <a:solidFill>
                <a:schemeClr val="bg1"/>
              </a:solidFill>
              <a:latin typeface="Arial" pitchFamily="34" charset="0"/>
              <a:cs typeface="Arial" pitchFamily="34" charset="0"/>
            </a:endParaRP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a</a:t>
            </a:r>
            <a:endParaRPr lang="en-US" sz="2800" b="1" dirty="0">
              <a:solidFill>
                <a:schemeClr val="bg1"/>
              </a:solidFill>
              <a:latin typeface="Arial" pitchFamily="34" charset="0"/>
              <a:cs typeface="Arial" pitchFamily="34" charset="0"/>
            </a:endParaRP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m</a:t>
            </a:r>
            <a:endParaRPr lang="en-US" sz="2800" b="1" dirty="0">
              <a:solidFill>
                <a:schemeClr val="bg1"/>
              </a:solidFill>
              <a:latin typeface="Arial" pitchFamily="34" charset="0"/>
              <a:cs typeface="Arial" pitchFamily="34" charset="0"/>
            </a:endParaRP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endParaRPr lang="en-US" sz="1600" dirty="0">
              <a:latin typeface="Arial" pitchFamily="34" charset="0"/>
              <a:cs typeface="Arial" pitchFamily="34" charset="0"/>
            </a:endParaRP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smtClean="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1/2   0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0   1/2   </a:t>
            </a:r>
            <a:r>
              <a:rPr lang="en-US" sz="2400" dirty="0" smtClean="0">
                <a:latin typeface="Times New Roman" pitchFamily="18" charset="0"/>
              </a:rPr>
              <a:t>1</a:t>
            </a:r>
            <a:endParaRPr lang="en-US" sz="2400" dirty="0">
              <a:latin typeface="Times New Roman" pitchFamily="18" charset="0"/>
            </a:endParaRP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a:t>
            </a:r>
            <a:r>
              <a:rPr lang="en-US" sz="2400" dirty="0" smtClean="0">
                <a:latin typeface="Times New Roman" pitchFamily="18" charset="0"/>
              </a:rPr>
              <a:t>/15</a:t>
            </a:r>
            <a:endParaRPr lang="en-US" sz="2400" dirty="0">
              <a:latin typeface="Times New Roman" pitchFamily="18" charset="0"/>
            </a:endParaRPr>
          </a:p>
          <a:p>
            <a:r>
              <a:rPr lang="en-US" sz="2400" dirty="0">
                <a:latin typeface="Times New Roman" pitchFamily="18" charset="0"/>
              </a:rPr>
              <a:t>a   7/15  1/15   </a:t>
            </a:r>
            <a:r>
              <a:rPr lang="en-US" sz="2400" dirty="0" smtClean="0">
                <a:latin typeface="Times New Roman" pitchFamily="18" charset="0"/>
              </a:rPr>
              <a:t>1/15</a:t>
            </a:r>
            <a:endParaRPr lang="en-US" sz="2400" dirty="0">
              <a:latin typeface="Times New Roman" pitchFamily="18" charset="0"/>
            </a:endParaRPr>
          </a:p>
          <a:p>
            <a:r>
              <a:rPr lang="en-US" sz="2400" dirty="0">
                <a:latin typeface="Times New Roman" pitchFamily="18" charset="0"/>
              </a:rPr>
              <a:t>m  1/15  7/15  </a:t>
            </a:r>
            <a:r>
              <a:rPr lang="en-US" sz="2400" dirty="0" smtClean="0">
                <a:latin typeface="Times New Roman" pitchFamily="18" charset="0"/>
              </a:rPr>
              <a:t>13/15</a:t>
            </a:r>
            <a:endParaRPr lang="en-US" sz="2400" dirty="0">
              <a:latin typeface="Times New Roman" pitchFamily="18" charset="0"/>
            </a:endParaRP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a:t>
            </a:r>
            <a:r>
              <a:rPr lang="en-US" sz="2400" b="1" dirty="0" smtClean="0">
                <a:solidFill>
                  <a:srgbClr val="008000"/>
                </a:solidFill>
                <a:latin typeface="Arial" pitchFamily="34" charset="0"/>
                <a:cs typeface="Arial" pitchFamily="34" charset="0"/>
              </a:rPr>
              <a:t>1/N]</a:t>
            </a:r>
            <a:r>
              <a:rPr lang="en-US" sz="2400" b="1" baseline="-25000" dirty="0" err="1" smtClean="0">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actually compute the PageRank?</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smtClean="0">
                <a:solidFill>
                  <a:srgbClr val="0000FF"/>
                </a:solidFill>
              </a:rPr>
              <a:t>Key step is matrix-vector multiplication</a:t>
            </a:r>
          </a:p>
          <a:p>
            <a:pPr lvl="1"/>
            <a:r>
              <a:rPr lang="en-US" b="1" i="1" dirty="0" err="1" smtClean="0"/>
              <a:t>r</a:t>
            </a:r>
            <a:r>
              <a:rPr lang="en-US" baseline="30000" dirty="0" err="1" smtClean="0"/>
              <a:t>new</a:t>
            </a:r>
            <a:r>
              <a:rPr lang="en-US" dirty="0" smtClean="0"/>
              <a:t> = </a:t>
            </a:r>
            <a:r>
              <a:rPr lang="en-US" b="1" i="1" dirty="0" smtClean="0"/>
              <a:t>A </a:t>
            </a:r>
            <a:r>
              <a:rPr lang="en-US" b="1" dirty="0" smtClean="0"/>
              <a:t>∙ </a:t>
            </a:r>
            <a:r>
              <a:rPr lang="en-US" b="1" i="1" dirty="0" err="1" smtClean="0"/>
              <a:t>r</a:t>
            </a:r>
            <a:r>
              <a:rPr lang="en-US" baseline="30000" dirty="0" err="1" smtClean="0"/>
              <a:t>old</a:t>
            </a:r>
            <a:endParaRPr lang="en-US" baseline="30000" dirty="0" smtClean="0"/>
          </a:p>
          <a:p>
            <a:r>
              <a:rPr lang="en-US" dirty="0" smtClean="0"/>
              <a:t>Easy if we have enough main memory to hold </a:t>
            </a:r>
            <a:r>
              <a:rPr lang="en-US" b="1" dirty="0" smtClean="0"/>
              <a:t>A</a:t>
            </a:r>
            <a:r>
              <a:rPr lang="en-US" dirty="0" smtClean="0"/>
              <a:t>, </a:t>
            </a:r>
            <a:r>
              <a:rPr lang="en-US" b="1" dirty="0" err="1" smtClean="0"/>
              <a:t>r</a:t>
            </a:r>
            <a:r>
              <a:rPr lang="en-US" baseline="30000" dirty="0" err="1" smtClean="0"/>
              <a:t>old</a:t>
            </a:r>
            <a:r>
              <a:rPr lang="en-US" dirty="0" smtClean="0"/>
              <a:t>, </a:t>
            </a:r>
            <a:r>
              <a:rPr lang="en-US" b="1" dirty="0" err="1" smtClean="0"/>
              <a:t>r</a:t>
            </a:r>
            <a:r>
              <a:rPr lang="en-US" baseline="30000" dirty="0" err="1" smtClean="0"/>
              <a:t>new</a:t>
            </a:r>
            <a:endParaRPr lang="en-US" dirty="0" smtClean="0"/>
          </a:p>
          <a:p>
            <a:r>
              <a:rPr lang="en-US" b="1" dirty="0" smtClean="0">
                <a:solidFill>
                  <a:srgbClr val="D60093"/>
                </a:solidFill>
              </a:rPr>
              <a:t>Say N = 1 billion pages</a:t>
            </a:r>
          </a:p>
          <a:p>
            <a:pPr lvl="1"/>
            <a:r>
              <a:rPr lang="en-US" dirty="0" smtClean="0"/>
              <a:t>We need 4 bytes for </a:t>
            </a:r>
            <a:br>
              <a:rPr lang="en-US" dirty="0" smtClean="0"/>
            </a:br>
            <a:r>
              <a:rPr lang="en-US" dirty="0" smtClean="0"/>
              <a:t>each entry (say)</a:t>
            </a:r>
          </a:p>
          <a:p>
            <a:pPr lvl="1"/>
            <a:r>
              <a:rPr lang="en-US" dirty="0" smtClean="0"/>
              <a:t>2 billion entries for </a:t>
            </a:r>
            <a:br>
              <a:rPr lang="en-US" dirty="0" smtClean="0"/>
            </a:br>
            <a:r>
              <a:rPr lang="en-US" dirty="0" smtClean="0"/>
              <a:t>vectors, approx 8GB</a:t>
            </a:r>
          </a:p>
          <a:p>
            <a:pPr lvl="1"/>
            <a:r>
              <a:rPr lang="en-US" dirty="0" smtClean="0">
                <a:solidFill>
                  <a:srgbClr val="D60093"/>
                </a:solidFill>
              </a:rPr>
              <a:t>Matrix </a:t>
            </a:r>
            <a:r>
              <a:rPr lang="en-US" b="1" dirty="0" smtClean="0">
                <a:solidFill>
                  <a:srgbClr val="D60093"/>
                </a:solidFill>
              </a:rPr>
              <a:t>A</a:t>
            </a:r>
            <a:r>
              <a:rPr lang="en-US" dirty="0" smtClean="0">
                <a:solidFill>
                  <a:srgbClr val="D60093"/>
                </a:solidFill>
              </a:rPr>
              <a:t> has N</a:t>
            </a:r>
            <a:r>
              <a:rPr lang="en-US" baseline="30000" dirty="0" smtClean="0">
                <a:solidFill>
                  <a:srgbClr val="D60093"/>
                </a:solidFill>
              </a:rPr>
              <a:t>2</a:t>
            </a:r>
            <a:r>
              <a:rPr lang="en-US" dirty="0" smtClean="0">
                <a:solidFill>
                  <a:srgbClr val="D60093"/>
                </a:solidFill>
              </a:rPr>
              <a:t> entries</a:t>
            </a:r>
          </a:p>
          <a:p>
            <a:pPr lvl="2"/>
            <a:r>
              <a:rPr lang="en-US" dirty="0" smtClean="0"/>
              <a:t>10</a:t>
            </a:r>
            <a:r>
              <a:rPr lang="en-US" baseline="30000" dirty="0" smtClean="0"/>
              <a:t>18</a:t>
            </a:r>
            <a:r>
              <a:rPr lang="en-US" dirty="0" smtClean="0"/>
              <a:t> is a large number!</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smtClean="0">
                <a:latin typeface="Times New Roman" pitchFamily="18" charset="0"/>
              </a:rPr>
              <a:t>½   ½   </a:t>
            </a:r>
            <a:r>
              <a:rPr lang="en-US" dirty="0">
                <a:latin typeface="Times New Roman" pitchFamily="18" charset="0"/>
              </a:rPr>
              <a:t>0</a:t>
            </a:r>
          </a:p>
          <a:p>
            <a:r>
              <a:rPr lang="en-US" dirty="0">
                <a:latin typeface="Times New Roman" pitchFamily="18" charset="0"/>
              </a:rPr>
              <a:t> </a:t>
            </a:r>
            <a:r>
              <a:rPr lang="en-US" dirty="0" smtClean="0">
                <a:latin typeface="Times New Roman" pitchFamily="18" charset="0"/>
              </a:rPr>
              <a:t>½   </a:t>
            </a:r>
            <a:r>
              <a:rPr lang="en-US" dirty="0">
                <a:latin typeface="Times New Roman" pitchFamily="18" charset="0"/>
              </a:rPr>
              <a:t>0   </a:t>
            </a:r>
            <a:r>
              <a:rPr lang="en-US" dirty="0" smtClean="0">
                <a:latin typeface="Times New Roman" pitchFamily="18" charset="0"/>
              </a:rPr>
              <a:t>0</a:t>
            </a:r>
            <a:endParaRPr lang="en-US" dirty="0">
              <a:latin typeface="Times New Roman" pitchFamily="18" charset="0"/>
            </a:endParaRPr>
          </a:p>
          <a:p>
            <a:r>
              <a:rPr lang="en-US" dirty="0" smtClean="0">
                <a:latin typeface="Times New Roman" pitchFamily="18" charset="0"/>
              </a:rPr>
              <a:t>0    ½   </a:t>
            </a:r>
            <a:r>
              <a:rPr lang="en-US" dirty="0">
                <a:latin typeface="Times New Roman" pitchFamily="18" charset="0"/>
              </a:rPr>
              <a:t>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     </a:t>
            </a:r>
            <a:r>
              <a:rPr lang="en-US" sz="2400" dirty="0">
                <a:latin typeface="Times New Roman" pitchFamily="18" charset="0"/>
              </a:rPr>
              <a:t>7/15  7/15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7/15  1/15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smtClean="0">
                <a:latin typeface="Corbel" pitchFamily="34" charset="0"/>
              </a:rPr>
              <a:t>+0.2</a:t>
            </a:r>
            <a:endParaRPr lang="en-US" sz="2400" dirty="0">
              <a:latin typeface="Corbel" pitchFamily="34" charset="0"/>
            </a:endParaRP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smtClean="0"/>
              <a:t>A</a:t>
            </a:r>
            <a:r>
              <a:rPr lang="en-US" sz="2400" dirty="0" smtClean="0"/>
              <a:t> = </a:t>
            </a:r>
            <a:r>
              <a:rPr lang="en-US" sz="2400" dirty="0" smtClean="0">
                <a:latin typeface="Symbol" pitchFamily="18" charset="2"/>
                <a:sym typeface="Symbol" pitchFamily="18" charset="2"/>
              </a:rPr>
              <a:t></a:t>
            </a:r>
            <a:r>
              <a:rPr lang="en-US" sz="2400" b="1" dirty="0" smtClean="0"/>
              <a:t>∙M</a:t>
            </a:r>
            <a:r>
              <a:rPr lang="en-US" sz="2400" dirty="0" smtClean="0"/>
              <a:t> + (1-</a:t>
            </a:r>
            <a:r>
              <a:rPr lang="en-US" sz="2400" dirty="0" smtClean="0">
                <a:latin typeface="Symbol" pitchFamily="18" charset="2"/>
                <a:sym typeface="Symbol" pitchFamily="18" charset="2"/>
              </a:rPr>
              <a:t></a:t>
            </a:r>
            <a:r>
              <a:rPr lang="en-US" sz="2400" dirty="0" smtClean="0"/>
              <a:t>) [1/N]</a:t>
            </a:r>
            <a:r>
              <a:rPr lang="en-US" sz="2400" baseline="-25000" dirty="0" err="1" smtClean="0"/>
              <a:t>NxN</a:t>
            </a:r>
            <a:endParaRPr lang="en-US" sz="2400" baseline="-25000" dirty="0" smtClean="0"/>
          </a:p>
        </p:txBody>
      </p:sp>
      <p:sp>
        <p:nvSpPr>
          <p:cNvPr id="16" name="Rectangle 15"/>
          <p:cNvSpPr/>
          <p:nvPr/>
        </p:nvSpPr>
        <p:spPr>
          <a:xfrm>
            <a:off x="6264454" y="5801380"/>
            <a:ext cx="441146" cy="523220"/>
          </a:xfrm>
          <a:prstGeom prst="rect">
            <a:avLst/>
          </a:prstGeom>
        </p:spPr>
        <p:txBody>
          <a:bodyPr wrap="none">
            <a:spAutoFit/>
          </a:bodyPr>
          <a:lstStyle/>
          <a:p>
            <a:r>
              <a:rPr lang="en-US" sz="2800" dirty="0" smtClean="0"/>
              <a:t> =</a:t>
            </a:r>
            <a:endParaRPr lang="en-US" sz="2800" dirty="0"/>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smtClean="0">
                <a:solidFill>
                  <a:srgbClr val="008000"/>
                </a:solidFill>
              </a:rPr>
              <a:t>A</a:t>
            </a:r>
            <a:r>
              <a:rPr lang="en-US" sz="2800" dirty="0" smtClean="0"/>
              <a:t> =</a:t>
            </a:r>
            <a:endParaRPr lang="en-US" sz="2800" dirty="0"/>
          </a:p>
        </p:txBody>
      </p:sp>
    </p:spTree>
    <p:extLst>
      <p:ext uri="{BB962C8B-B14F-4D97-AF65-F5344CB8AC3E}">
        <p14:creationId xmlns:p14="http://schemas.microsoft.com/office/powerpoint/2010/main" val="21675444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a:t>
            </a:r>
            <a:r>
              <a:rPr lang="en-US" dirty="0" smtClean="0">
                <a:solidFill>
                  <a:schemeClr val="accent1">
                    <a:satMod val="150000"/>
                  </a:schemeClr>
                </a:solidFill>
              </a:rPr>
              <a:t>Formulation</a:t>
            </a:r>
            <a:endParaRPr lang="en-US" dirty="0">
              <a:solidFill>
                <a:schemeClr val="accent1">
                  <a:satMod val="150000"/>
                </a:schemeClr>
              </a:solidFill>
            </a:endParaRPr>
          </a:p>
        </p:txBody>
      </p:sp>
      <p:sp>
        <p:nvSpPr>
          <p:cNvPr id="34819" name="Rectangle 3"/>
          <p:cNvSpPr>
            <a:spLocks noGrp="1" noChangeArrowheads="1"/>
          </p:cNvSpPr>
          <p:nvPr>
            <p:ph type="body" idx="1"/>
          </p:nvPr>
        </p:nvSpPr>
        <p:spPr/>
        <p:txBody>
          <a:bodyPr>
            <a:normAutofit/>
          </a:bodyPr>
          <a:lstStyle/>
          <a:p>
            <a:pPr>
              <a:lnSpc>
                <a:spcPct val="90000"/>
              </a:lnSpc>
            </a:pPr>
            <a:r>
              <a:rPr lang="en-US" dirty="0" smtClean="0"/>
              <a:t>Suppose there are </a:t>
            </a:r>
            <a:r>
              <a:rPr lang="en-US" b="1" i="1" dirty="0" smtClean="0"/>
              <a:t>N</a:t>
            </a:r>
            <a:r>
              <a:rPr lang="en-US" dirty="0" smtClean="0"/>
              <a:t> pages</a:t>
            </a:r>
          </a:p>
          <a:p>
            <a:pPr>
              <a:lnSpc>
                <a:spcPct val="90000"/>
              </a:lnSpc>
            </a:pPr>
            <a:r>
              <a:rPr lang="en-US" dirty="0" smtClean="0"/>
              <a:t>Consider page </a:t>
            </a:r>
            <a:r>
              <a:rPr lang="en-US" b="1" i="1" dirty="0" err="1" smtClean="0"/>
              <a:t>i</a:t>
            </a:r>
            <a:r>
              <a:rPr lang="en-US" dirty="0" smtClean="0"/>
              <a:t>, with </a:t>
            </a:r>
            <a:r>
              <a:rPr lang="en-US" b="1" dirty="0" smtClean="0"/>
              <a:t>d</a:t>
            </a:r>
            <a:r>
              <a:rPr lang="en-US" b="1" i="1" baseline="-25000" dirty="0" smtClean="0"/>
              <a:t>i</a:t>
            </a:r>
            <a:r>
              <a:rPr lang="en-US" dirty="0" smtClean="0"/>
              <a:t> out-links</a:t>
            </a:r>
            <a:endParaRPr lang="en-US" b="1" i="1" baseline="-25000" dirty="0" smtClean="0"/>
          </a:p>
          <a:p>
            <a:pPr>
              <a:lnSpc>
                <a:spcPct val="90000"/>
              </a:lnSpc>
            </a:pPr>
            <a:r>
              <a:rPr lang="en-US" dirty="0" smtClean="0"/>
              <a:t>We have </a:t>
            </a:r>
            <a:r>
              <a:rPr lang="en-US" b="1" i="1" dirty="0" err="1" smtClean="0"/>
              <a:t>M</a:t>
            </a:r>
            <a:r>
              <a:rPr lang="en-US" i="1" baseline="-25000" dirty="0" err="1" smtClean="0"/>
              <a:t>ji</a:t>
            </a:r>
            <a:r>
              <a:rPr lang="en-US" dirty="0" smtClean="0"/>
              <a:t> </a:t>
            </a:r>
            <a:r>
              <a:rPr lang="en-US" b="1" dirty="0" smtClean="0"/>
              <a:t>= </a:t>
            </a:r>
            <a:r>
              <a:rPr lang="en-US" b="1" i="1" dirty="0" smtClean="0"/>
              <a:t>1/|d</a:t>
            </a:r>
            <a:r>
              <a:rPr lang="en-US" b="1" i="1" baseline="-25000" dirty="0" smtClean="0"/>
              <a:t>i</a:t>
            </a:r>
            <a:r>
              <a:rPr lang="en-US" b="1" i="1" dirty="0" smtClean="0"/>
              <a:t>|</a:t>
            </a:r>
            <a:r>
              <a:rPr lang="en-US" b="1" dirty="0" smtClean="0"/>
              <a:t> </a:t>
            </a:r>
            <a:r>
              <a:rPr lang="en-US" dirty="0" smtClean="0"/>
              <a:t>when </a:t>
            </a:r>
            <a:r>
              <a:rPr lang="en-US" b="1" i="1" dirty="0" err="1" smtClean="0"/>
              <a:t>i</a:t>
            </a:r>
            <a:r>
              <a:rPr lang="en-US" b="1" i="1" dirty="0" smtClean="0"/>
              <a:t> </a:t>
            </a:r>
            <a:r>
              <a:rPr lang="en-US" b="1" i="1" dirty="0" smtClean="0">
                <a:latin typeface="cmsy10" pitchFamily="34" charset="0"/>
              </a:rPr>
              <a:t>→</a:t>
            </a:r>
            <a:r>
              <a:rPr lang="en-US" b="1" i="1" dirty="0" smtClean="0"/>
              <a:t> j</a:t>
            </a:r>
            <a:r>
              <a:rPr lang="en-US" b="1" dirty="0" smtClean="0"/>
              <a:t/>
            </a:r>
            <a:br>
              <a:rPr lang="en-US" b="1" dirty="0" smtClean="0"/>
            </a:br>
            <a:r>
              <a:rPr lang="en-US" dirty="0" smtClean="0"/>
              <a:t>	   and </a:t>
            </a:r>
            <a:r>
              <a:rPr lang="en-US" b="1" i="1" dirty="0" err="1" smtClean="0"/>
              <a:t>M</a:t>
            </a:r>
            <a:r>
              <a:rPr lang="en-US" i="1" baseline="-25000" dirty="0" err="1" smtClean="0"/>
              <a:t>ji</a:t>
            </a:r>
            <a:r>
              <a:rPr lang="en-US" i="1" dirty="0" smtClean="0"/>
              <a:t> </a:t>
            </a:r>
            <a:r>
              <a:rPr lang="en-US" b="1" i="1" dirty="0" smtClean="0"/>
              <a:t>= 0</a:t>
            </a:r>
            <a:r>
              <a:rPr lang="en-US" b="1" dirty="0" smtClean="0"/>
              <a:t> </a:t>
            </a:r>
            <a:r>
              <a:rPr lang="en-US" dirty="0" smtClean="0"/>
              <a:t>otherwise</a:t>
            </a:r>
          </a:p>
          <a:p>
            <a:pPr>
              <a:lnSpc>
                <a:spcPct val="90000"/>
              </a:lnSpc>
            </a:pPr>
            <a:r>
              <a:rPr lang="en-US" b="1" dirty="0" smtClean="0">
                <a:solidFill>
                  <a:srgbClr val="0000FF"/>
                </a:solidFill>
              </a:rPr>
              <a:t>The random teleport is equivalent to:</a:t>
            </a:r>
          </a:p>
          <a:p>
            <a:pPr lvl="1">
              <a:lnSpc>
                <a:spcPct val="90000"/>
              </a:lnSpc>
            </a:pPr>
            <a:r>
              <a:rPr lang="en-US" dirty="0" smtClean="0"/>
              <a:t>Adding a </a:t>
            </a:r>
            <a:r>
              <a:rPr lang="en-US" b="1" dirty="0" smtClean="0">
                <a:solidFill>
                  <a:srgbClr val="D60093"/>
                </a:solidFill>
              </a:rPr>
              <a:t>teleport link </a:t>
            </a:r>
            <a:r>
              <a:rPr lang="en-US" dirty="0" smtClean="0"/>
              <a:t>from </a:t>
            </a:r>
            <a:r>
              <a:rPr lang="en-US" b="1" i="1" dirty="0" err="1" smtClean="0"/>
              <a:t>i</a:t>
            </a:r>
            <a:r>
              <a:rPr lang="en-US" dirty="0" smtClean="0"/>
              <a:t> to every other page and setting transition probability to </a:t>
            </a:r>
            <a:r>
              <a:rPr lang="en-US" b="1" i="1" dirty="0" smtClean="0"/>
              <a:t>(1-</a:t>
            </a:r>
            <a:r>
              <a:rPr lang="en-US" b="1" i="1" dirty="0" smtClean="0">
                <a:latin typeface="Symbol" pitchFamily="18" charset="2"/>
                <a:sym typeface="Symbol" pitchFamily="18" charset="2"/>
              </a:rPr>
              <a:t></a:t>
            </a:r>
            <a:r>
              <a:rPr lang="en-US" b="1" i="1" dirty="0" smtClean="0"/>
              <a:t>)/N</a:t>
            </a:r>
          </a:p>
          <a:p>
            <a:pPr lvl="1">
              <a:lnSpc>
                <a:spcPct val="90000"/>
              </a:lnSpc>
            </a:pPr>
            <a:r>
              <a:rPr lang="en-US" dirty="0" smtClean="0"/>
              <a:t>Reducing the probability of following each </a:t>
            </a:r>
            <a:br>
              <a:rPr lang="en-US" dirty="0" smtClean="0"/>
            </a:br>
            <a:r>
              <a:rPr lang="en-US" dirty="0" smtClean="0"/>
              <a:t>out-link from </a:t>
            </a:r>
            <a:r>
              <a:rPr lang="en-US" b="1" i="1" dirty="0" smtClean="0"/>
              <a:t>1/|d</a:t>
            </a:r>
            <a:r>
              <a:rPr lang="en-US" b="1" i="1" baseline="-25000" dirty="0" smtClean="0"/>
              <a:t>i</a:t>
            </a:r>
            <a:r>
              <a:rPr lang="en-US" b="1" i="1" dirty="0" smtClean="0"/>
              <a:t>|</a:t>
            </a:r>
            <a:r>
              <a:rPr lang="en-US" dirty="0" smtClean="0"/>
              <a:t> to </a:t>
            </a:r>
            <a:r>
              <a:rPr lang="en-US" b="1" i="1" dirty="0" smtClean="0">
                <a:latin typeface="Symbol" pitchFamily="18" charset="2"/>
                <a:sym typeface="Symbol" pitchFamily="18" charset="2"/>
              </a:rPr>
              <a:t></a:t>
            </a:r>
            <a:r>
              <a:rPr lang="en-US" b="1" i="1" dirty="0" smtClean="0"/>
              <a:t>/|d</a:t>
            </a:r>
            <a:r>
              <a:rPr lang="en-US" b="1" i="1" baseline="-25000" dirty="0" smtClean="0"/>
              <a:t>i</a:t>
            </a:r>
            <a:r>
              <a:rPr lang="en-US" b="1" i="1" dirty="0" smtClean="0"/>
              <a:t>|</a:t>
            </a:r>
          </a:p>
          <a:p>
            <a:pPr lvl="1">
              <a:lnSpc>
                <a:spcPct val="90000"/>
              </a:lnSpc>
            </a:pPr>
            <a:r>
              <a:rPr lang="en-US" b="1" dirty="0" smtClean="0">
                <a:solidFill>
                  <a:srgbClr val="008000"/>
                </a:solidFill>
              </a:rPr>
              <a:t>Equivalent:</a:t>
            </a:r>
            <a:r>
              <a:rPr lang="en-US" dirty="0" smtClean="0"/>
              <a:t> Tax each page a fraction </a:t>
            </a:r>
            <a:r>
              <a:rPr lang="en-US" b="1" i="1" dirty="0" smtClean="0"/>
              <a:t>(1-</a:t>
            </a:r>
            <a:r>
              <a:rPr lang="en-US" b="1" i="1" dirty="0" smtClean="0">
                <a:latin typeface="Symbol" pitchFamily="18" charset="2"/>
                <a:sym typeface="Symbol" pitchFamily="18" charset="2"/>
              </a:rPr>
              <a:t></a:t>
            </a:r>
            <a:r>
              <a:rPr lang="en-US" b="1" i="1" dirty="0" smtClean="0"/>
              <a:t>)</a:t>
            </a:r>
            <a:r>
              <a:rPr lang="en-US" dirty="0" smtClean="0"/>
              <a:t> of its score and redistribute evenly </a:t>
            </a:r>
          </a:p>
        </p:txBody>
      </p:sp>
      <p:sp>
        <p:nvSpPr>
          <p:cNvPr id="5" name="Slide Number Placeholder 4"/>
          <p:cNvSpPr>
            <a:spLocks noGrp="1"/>
          </p:cNvSpPr>
          <p:nvPr>
            <p:ph type="sldNum" sz="quarter" idx="12"/>
          </p:nvPr>
        </p:nvSpPr>
        <p:spPr/>
        <p:txBody>
          <a:bodyPr/>
          <a:lstStyle/>
          <a:p>
            <a:pPr>
              <a:defRPr/>
            </a:pPr>
            <a:fld id="{0583AECA-BB32-4921-98F7-227BEF586A67}" type="slidenum">
              <a:rPr lang="en-US"/>
              <a:pPr>
                <a:defRPr/>
              </a:pPr>
              <a:t>49</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Tree>
    <p:extLst>
      <p:ext uri="{BB962C8B-B14F-4D97-AF65-F5344CB8AC3E}">
        <p14:creationId xmlns:p14="http://schemas.microsoft.com/office/powerpoint/2010/main" val="3838684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smtClean="0"/>
              <a:t>Graph Data: Information Nets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smtClean="0"/>
              <a:t>Citation networks and Maps of science</a:t>
            </a:r>
          </a:p>
          <a:p>
            <a:pPr algn="ctr"/>
            <a:r>
              <a:rPr lang="en-US" b="1" dirty="0" smtClean="0">
                <a:solidFill>
                  <a:srgbClr val="7F7F7F"/>
                </a:solidFill>
              </a:rPr>
              <a:t>[</a:t>
            </a:r>
            <a:r>
              <a:rPr lang="en-US" b="1" dirty="0" err="1" smtClean="0">
                <a:solidFill>
                  <a:srgbClr val="7F7F7F"/>
                </a:solidFill>
              </a:rPr>
              <a:t>Börner</a:t>
            </a:r>
            <a:r>
              <a:rPr lang="en-US" b="1" dirty="0" smtClean="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smtClean="0"/>
              <a:t>Rearranging the Equation</a:t>
            </a:r>
            <a:endParaRPr lang="en-US" dirty="0" smtClean="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a:t>
                </a:r>
                <a:r>
                  <a:rPr lang="en-US" b="1" dirty="0" smtClean="0"/>
                  <a:t>  where </a:t>
                </a:r>
                <a14:m>
                  <m:oMath xmlns:m="http://schemas.openxmlformats.org/officeDocument/2006/math">
                    <m:sSub>
                      <m:sSubPr>
                        <m:ctrlPr>
                          <a:rPr lang="en-US" b="1" i="1">
                            <a:latin typeface="Cambria Math"/>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a:rPr>
                            </m:ctrlPr>
                          </m:dPr>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dirty="0" smtClean="0"/>
                  <a:t>           </a:t>
                </a:r>
                <a:r>
                  <a:rPr lang="en-US" sz="2800" dirty="0" smtClean="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smtClean="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a:rPr>
                        </m:ctrlPr>
                      </m:sSubPr>
                      <m:e>
                        <m:d>
                          <m:dPr>
                            <m:begChr m:val="["/>
                            <m:endChr m:val="]"/>
                            <m:ctrlPr>
                              <a:rPr lang="en-US" b="1" i="1">
                                <a:solidFill>
                                  <a:srgbClr val="0000FF"/>
                                </a:solidFill>
                                <a:latin typeface="Cambria Math"/>
                              </a:rPr>
                            </m:ctrlPr>
                          </m:dPr>
                          <m:e>
                            <m:f>
                              <m:fPr>
                                <m:ctrlPr>
                                  <a:rPr lang="en-US" b="1" i="1">
                                    <a:solidFill>
                                      <a:srgbClr val="0000FF"/>
                                    </a:solidFill>
                                    <a:latin typeface="Cambria Math"/>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10" name="TextBox 9"/>
          <p:cNvSpPr txBox="1"/>
          <p:nvPr/>
        </p:nvSpPr>
        <p:spPr>
          <a:xfrm>
            <a:off x="4495800" y="6160532"/>
            <a:ext cx="4322017" cy="369332"/>
          </a:xfrm>
          <a:prstGeom prst="rect">
            <a:avLst/>
          </a:prstGeom>
          <a:noFill/>
        </p:spPr>
        <p:txBody>
          <a:bodyPr wrap="none" rtlCol="0">
            <a:spAutoFit/>
          </a:bodyPr>
          <a:lstStyle/>
          <a:p>
            <a:r>
              <a:rPr lang="en-US" i="1" dirty="0" smtClean="0">
                <a:solidFill>
                  <a:srgbClr val="008000"/>
                </a:solidFill>
              </a:rPr>
              <a:t>[</a:t>
            </a:r>
            <a:r>
              <a:rPr lang="en-US" i="1" dirty="0">
                <a:solidFill>
                  <a:srgbClr val="008000"/>
                </a:solidFill>
              </a:rPr>
              <a:t>x]</a:t>
            </a:r>
            <a:r>
              <a:rPr lang="en-US" i="1" baseline="-25000" dirty="0">
                <a:solidFill>
                  <a:srgbClr val="008000"/>
                </a:solidFill>
              </a:rPr>
              <a:t>N</a:t>
            </a:r>
            <a:r>
              <a:rPr lang="en-US" dirty="0">
                <a:solidFill>
                  <a:srgbClr val="008000"/>
                </a:solidFill>
              </a:rPr>
              <a:t> </a:t>
            </a:r>
            <a:r>
              <a:rPr lang="en-US" dirty="0" smtClean="0">
                <a:solidFill>
                  <a:srgbClr val="008000"/>
                </a:solidFill>
              </a:rPr>
              <a:t>… a vector  of length </a:t>
            </a:r>
            <a:r>
              <a:rPr lang="en-US" i="1" dirty="0" smtClean="0">
                <a:solidFill>
                  <a:srgbClr val="008000"/>
                </a:solidFill>
              </a:rPr>
              <a:t>N</a:t>
            </a:r>
            <a:r>
              <a:rPr lang="en-US" dirty="0" smtClean="0">
                <a:solidFill>
                  <a:srgbClr val="008000"/>
                </a:solidFill>
              </a:rPr>
              <a:t> with </a:t>
            </a:r>
            <a:r>
              <a:rPr lang="en-US" dirty="0">
                <a:solidFill>
                  <a:srgbClr val="008000"/>
                </a:solidFill>
              </a:rPr>
              <a:t>all entries </a:t>
            </a:r>
            <a:r>
              <a:rPr lang="en-US" i="1" dirty="0" smtClean="0">
                <a:solidFill>
                  <a:srgbClr val="008000"/>
                </a:solidFill>
              </a:rPr>
              <a:t>x</a:t>
            </a:r>
            <a:endParaRPr lang="en-US" i="1" dirty="0">
              <a:solidFill>
                <a:srgbClr val="008000"/>
              </a:solidFill>
            </a:endParaRP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smtClean="0">
                <a:solidFill>
                  <a:srgbClr val="008000"/>
                </a:solidFill>
                <a:latin typeface="Arial" pitchFamily="34" charset="0"/>
                <a:cs typeface="Arial" pitchFamily="34" charset="0"/>
              </a:rPr>
              <a:t>Note:</a:t>
            </a:r>
            <a:r>
              <a:rPr lang="en-US" sz="1600" dirty="0" smtClean="0">
                <a:solidFill>
                  <a:srgbClr val="008000"/>
                </a:solidFill>
                <a:latin typeface="Arial" pitchFamily="34" charset="0"/>
                <a:cs typeface="Arial" pitchFamily="34" charset="0"/>
              </a:rPr>
              <a:t> Here we assumed </a:t>
            </a:r>
            <a:r>
              <a:rPr lang="en-US" sz="1600" b="1" dirty="0" smtClean="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has no dead-ends</a:t>
            </a:r>
          </a:p>
        </p:txBody>
      </p:sp>
    </p:spTree>
    <p:extLst>
      <p:ext uri="{BB962C8B-B14F-4D97-AF65-F5344CB8AC3E}">
        <p14:creationId xmlns:p14="http://schemas.microsoft.com/office/powerpoint/2010/main" val="23251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smtClean="0"/>
                  <a:t>We just rearranged the </a:t>
                </a:r>
                <a:r>
                  <a:rPr lang="en-US" b="1" dirty="0" smtClean="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a:rPr>
                          </m:ctrlPr>
                        </m:sSubPr>
                        <m:e>
                          <m:d>
                            <m:dPr>
                              <m:begChr m:val="["/>
                              <m:endChr m:val="]"/>
                              <m:ctrlPr>
                                <a:rPr lang="en-US" i="1">
                                  <a:latin typeface="Cambria Math"/>
                                </a:rPr>
                              </m:ctrlPr>
                            </m:dPr>
                            <m:e>
                              <m:f>
                                <m:fPr>
                                  <m:ctrlPr>
                                    <a:rPr lang="en-US" i="1">
                                      <a:latin typeface="Cambria Math"/>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smtClean="0"/>
              </a:p>
              <a:p>
                <a:pPr lvl="2"/>
                <a:r>
                  <a:rPr lang="en-US" dirty="0" smtClean="0"/>
                  <a:t>where </a:t>
                </a:r>
                <a:r>
                  <a:rPr lang="en-US" b="1" dirty="0" smtClean="0"/>
                  <a:t>[(1-</a:t>
                </a:r>
                <a:r>
                  <a:rPr lang="en-US" b="1" dirty="0" smtClean="0">
                    <a:sym typeface="Symbol" pitchFamily="18" charset="2"/>
                  </a:rPr>
                  <a:t></a:t>
                </a:r>
                <a:r>
                  <a:rPr lang="en-US" b="1" dirty="0" smtClean="0"/>
                  <a:t>)/N]</a:t>
                </a:r>
                <a:r>
                  <a:rPr lang="en-US" b="1" baseline="-25000" dirty="0" smtClean="0"/>
                  <a:t>N</a:t>
                </a:r>
                <a:r>
                  <a:rPr lang="en-US" dirty="0" smtClean="0"/>
                  <a:t> is a vector with all </a:t>
                </a:r>
                <a:r>
                  <a:rPr lang="en-US" b="1" i="1" dirty="0" smtClean="0"/>
                  <a:t>N</a:t>
                </a:r>
                <a:r>
                  <a:rPr lang="en-US" dirty="0" smtClean="0"/>
                  <a:t> entries </a:t>
                </a:r>
                <a:r>
                  <a:rPr lang="en-US" b="1" dirty="0" smtClean="0"/>
                  <a:t>(1-</a:t>
                </a:r>
                <a:r>
                  <a:rPr lang="en-US" b="1" dirty="0" smtClean="0">
                    <a:sym typeface="Symbol" pitchFamily="18" charset="2"/>
                  </a:rPr>
                  <a:t></a:t>
                </a:r>
                <a:r>
                  <a:rPr lang="en-US" b="1" dirty="0" smtClean="0"/>
                  <a:t>)/N</a:t>
                </a:r>
              </a:p>
              <a:p>
                <a:pPr marL="2048256" lvl="8" indent="0">
                  <a:buNone/>
                </a:pPr>
                <a:endParaRPr lang="en-US" dirty="0" smtClean="0"/>
              </a:p>
              <a:p>
                <a:r>
                  <a:rPr lang="en-US" b="1" i="1" dirty="0" smtClean="0"/>
                  <a:t>M</a:t>
                </a:r>
                <a:r>
                  <a:rPr lang="en-US" dirty="0" smtClean="0"/>
                  <a:t> is a </a:t>
                </a:r>
                <a:r>
                  <a:rPr lang="en-US" b="1" dirty="0" smtClean="0">
                    <a:solidFill>
                      <a:srgbClr val="D60093"/>
                    </a:solidFill>
                  </a:rPr>
                  <a:t>sparse matrix! </a:t>
                </a:r>
                <a:r>
                  <a:rPr lang="en-US" sz="2400" dirty="0" smtClean="0"/>
                  <a:t>(with no dead-ends)</a:t>
                </a:r>
                <a:endParaRPr lang="en-US" dirty="0" smtClean="0">
                  <a:solidFill>
                    <a:srgbClr val="D60093"/>
                  </a:solidFill>
                </a:endParaRPr>
              </a:p>
              <a:p>
                <a:pPr lvl="1"/>
                <a:r>
                  <a:rPr lang="en-US" dirty="0" smtClean="0"/>
                  <a:t>10 links per node, approx 10N entries</a:t>
                </a:r>
              </a:p>
              <a:p>
                <a:r>
                  <a:rPr lang="en-US" dirty="0" smtClean="0"/>
                  <a:t>So in each iteration, we need to:</a:t>
                </a:r>
              </a:p>
              <a:p>
                <a:pPr lvl="1"/>
                <a:r>
                  <a:rPr lang="en-US" dirty="0" smtClean="0">
                    <a:solidFill>
                      <a:srgbClr val="0000FF"/>
                    </a:solidFill>
                  </a:rPr>
                  <a:t>Compute </a:t>
                </a:r>
                <a:r>
                  <a:rPr lang="en-US" b="1" i="1" dirty="0" err="1" smtClean="0">
                    <a:solidFill>
                      <a:srgbClr val="0000FF"/>
                    </a:solidFill>
                  </a:rPr>
                  <a:t>r</a:t>
                </a:r>
                <a:r>
                  <a:rPr lang="en-US" baseline="30000" dirty="0" err="1" smtClean="0">
                    <a:solidFill>
                      <a:srgbClr val="0000FF"/>
                    </a:solidFill>
                  </a:rPr>
                  <a:t>new</a:t>
                </a:r>
                <a:r>
                  <a:rPr lang="en-US" dirty="0" smtClean="0">
                    <a:solidFill>
                      <a:srgbClr val="0000FF"/>
                    </a:solidFill>
                  </a:rPr>
                  <a:t> = </a:t>
                </a:r>
                <a:r>
                  <a:rPr lang="en-US" i="1" dirty="0" smtClean="0">
                    <a:solidFill>
                      <a:srgbClr val="0000FF"/>
                    </a:solidFill>
                    <a:sym typeface="Symbol" pitchFamily="18" charset="2"/>
                  </a:rPr>
                  <a:t></a:t>
                </a:r>
                <a:r>
                  <a:rPr lang="en-US" dirty="0" smtClean="0">
                    <a:solidFill>
                      <a:srgbClr val="0000FF"/>
                    </a:solidFill>
                    <a:sym typeface="Symbol" pitchFamily="18" charset="2"/>
                  </a:rPr>
                  <a:t> </a:t>
                </a:r>
                <a:r>
                  <a:rPr lang="en-US" b="1" i="1" dirty="0" smtClean="0">
                    <a:solidFill>
                      <a:srgbClr val="0000FF"/>
                    </a:solidFill>
                  </a:rPr>
                  <a:t>M </a:t>
                </a:r>
                <a:r>
                  <a:rPr lang="en-US" dirty="0" smtClean="0">
                    <a:solidFill>
                      <a:srgbClr val="0000FF"/>
                    </a:solidFill>
                  </a:rPr>
                  <a:t>∙ </a:t>
                </a:r>
                <a:r>
                  <a:rPr lang="en-US" b="1" i="1" dirty="0" err="1" smtClean="0">
                    <a:solidFill>
                      <a:srgbClr val="0000FF"/>
                    </a:solidFill>
                  </a:rPr>
                  <a:t>r</a:t>
                </a:r>
                <a:r>
                  <a:rPr lang="en-US" baseline="30000" dirty="0" err="1" smtClean="0">
                    <a:solidFill>
                      <a:srgbClr val="0000FF"/>
                    </a:solidFill>
                  </a:rPr>
                  <a:t>old</a:t>
                </a:r>
                <a:endParaRPr lang="en-US" baseline="30000" dirty="0" smtClean="0">
                  <a:solidFill>
                    <a:srgbClr val="0000FF"/>
                  </a:solidFill>
                </a:endParaRPr>
              </a:p>
              <a:p>
                <a:pPr lvl="1"/>
                <a:r>
                  <a:rPr lang="en-US" dirty="0" smtClean="0"/>
                  <a:t>Add a constant value </a:t>
                </a:r>
                <a:r>
                  <a:rPr lang="en-US" b="1" dirty="0" smtClean="0"/>
                  <a:t>(1-</a:t>
                </a:r>
                <a:r>
                  <a:rPr lang="en-US" b="1" dirty="0" smtClean="0">
                    <a:sym typeface="Symbol" pitchFamily="18" charset="2"/>
                  </a:rPr>
                  <a:t></a:t>
                </a:r>
                <a:r>
                  <a:rPr lang="en-US" b="1" dirty="0" smtClean="0"/>
                  <a:t>)/N </a:t>
                </a:r>
                <a:r>
                  <a:rPr lang="en-US" dirty="0" smtClean="0"/>
                  <a:t>to each entry in </a:t>
                </a:r>
                <a:r>
                  <a:rPr lang="en-US" b="1" i="1" dirty="0" err="1" smtClean="0"/>
                  <a:t>r</a:t>
                </a:r>
                <a:r>
                  <a:rPr lang="en-US" baseline="30000" dirty="0" err="1" smtClean="0"/>
                  <a:t>new</a:t>
                </a:r>
                <a:endParaRPr lang="en-US" baseline="30000" dirty="0" smtClean="0"/>
              </a:p>
              <a:p>
                <a:pPr lvl="2"/>
                <a:r>
                  <a:rPr lang="en-US" b="1" dirty="0" smtClean="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smtClean="0">
                    <a:solidFill>
                      <a:srgbClr val="008000"/>
                    </a:solidFill>
                  </a:rPr>
                  <a:t> and </a:t>
                </a:r>
                <a:br>
                  <a:rPr lang="en-US" b="1" dirty="0" smtClean="0">
                    <a:solidFill>
                      <a:srgbClr val="008000"/>
                    </a:solidFill>
                  </a:rPr>
                </a:br>
                <a:r>
                  <a:rPr lang="en-US" b="1" dirty="0" smtClean="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smtClean="0">
                    <a:solidFill>
                      <a:srgbClr val="008000"/>
                    </a:solidFill>
                  </a:rPr>
                  <a:t> so that it sums to 1</a:t>
                </a:r>
                <a:endParaRPr lang="en-US" b="1" dirty="0">
                  <a:solidFill>
                    <a:srgbClr val="008000"/>
                  </a:solidFill>
                </a:endParaRP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22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smtClean="0"/>
              <a:t>PageRank: The Complete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smtClean="0">
                    <a:solidFill>
                      <a:srgbClr val="0000FF"/>
                    </a:solidFill>
                  </a:rPr>
                  <a:t>Input:</a:t>
                </a:r>
                <a:r>
                  <a:rPr lang="en-US" b="1" dirty="0" smtClean="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smtClean="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smtClean="0">
                  <a:solidFill>
                    <a:srgbClr val="0000FF"/>
                  </a:solidFill>
                </a:endParaRPr>
              </a:p>
              <a:p>
                <a:pPr lvl="1"/>
                <a:r>
                  <a:rPr lang="en-US" dirty="0" smtClean="0"/>
                  <a:t>Directed graph </a:t>
                </a:r>
                <a14:m>
                  <m:oMath xmlns:m="http://schemas.openxmlformats.org/officeDocument/2006/math">
                    <m:r>
                      <a:rPr lang="en-US" b="1" i="1" dirty="0">
                        <a:latin typeface="Cambria Math"/>
                      </a:rPr>
                      <m:t>𝑮</m:t>
                    </m:r>
                  </m:oMath>
                </a14:m>
                <a:r>
                  <a:rPr lang="en-US" dirty="0" smtClean="0"/>
                  <a:t> (can have </a:t>
                </a:r>
                <a:r>
                  <a:rPr lang="en-US" b="1" dirty="0" smtClean="0"/>
                  <a:t>spider traps </a:t>
                </a:r>
                <a:r>
                  <a:rPr lang="en-US" dirty="0" smtClean="0"/>
                  <a:t>and</a:t>
                </a:r>
                <a:r>
                  <a:rPr lang="en-US" b="1" dirty="0" smtClean="0"/>
                  <a:t> dead ends</a:t>
                </a:r>
                <a:r>
                  <a:rPr lang="en-US" dirty="0" smtClean="0"/>
                  <a:t>)</a:t>
                </a:r>
              </a:p>
              <a:p>
                <a:pPr lvl="1"/>
                <a:r>
                  <a:rPr lang="en-US" dirty="0" smtClean="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smtClean="0">
                    <a:solidFill>
                      <a:srgbClr val="D60093"/>
                    </a:solidFill>
                  </a:rPr>
                  <a:t>Output:</a:t>
                </a:r>
                <a:r>
                  <a:rPr lang="en-US" b="1" dirty="0" smtClean="0">
                    <a:solidFill>
                      <a:srgbClr val="D60093"/>
                    </a:solidFill>
                  </a:rPr>
                  <a:t> PageRank vector </a:t>
                </a:r>
                <a14:m>
                  <m:oMath xmlns:m="http://schemas.openxmlformats.org/officeDocument/2006/math">
                    <m:sSup>
                      <m:sSupPr>
                        <m:ctrlPr>
                          <a:rPr lang="en-US" b="1" i="1" dirty="0" smtClean="0">
                            <a:solidFill>
                              <a:srgbClr val="D60093"/>
                            </a:solidFill>
                            <a:latin typeface="Cambria Math"/>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smtClean="0">
                  <a:solidFill>
                    <a:srgbClr val="D60093"/>
                  </a:solidFill>
                </a:endParaRPr>
              </a:p>
              <a:p>
                <a:pPr lvl="1"/>
                <a:r>
                  <a:rPr lang="en-US" b="1" dirty="0" smtClean="0"/>
                  <a:t>Set:</a:t>
                </a:r>
                <a:r>
                  <a:rPr lang="en-US" dirty="0" smtClean="0"/>
                  <a:t> </a:t>
                </a:r>
                <a14:m>
                  <m:oMath xmlns:m="http://schemas.openxmlformats.org/officeDocument/2006/math">
                    <m:sSubSup>
                      <m:sSubSupPr>
                        <m:ctrlPr>
                          <a:rPr lang="en-US" b="0" i="1" dirty="0" smtClean="0">
                            <a:latin typeface="Cambria Math"/>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a:rPr>
                        </m:ctrlPr>
                      </m:fPr>
                      <m:num>
                        <m:r>
                          <a:rPr lang="en-US" b="0" i="1" dirty="0" smtClean="0">
                            <a:latin typeface="Cambria Math"/>
                          </a:rPr>
                          <m:t>1</m:t>
                        </m:r>
                      </m:num>
                      <m:den>
                        <m:r>
                          <a:rPr lang="en-US" b="0" i="1" dirty="0" smtClean="0">
                            <a:latin typeface="Cambria Math"/>
                          </a:rPr>
                          <m:t>𝑁</m:t>
                        </m:r>
                      </m:den>
                    </m:f>
                  </m:oMath>
                </a14:m>
                <a:endParaRPr lang="en-US" dirty="0" smtClean="0"/>
              </a:p>
              <a:p>
                <a:pPr lvl="1"/>
                <a:r>
                  <a:rPr lang="en-US" b="1" dirty="0" smtClean="0">
                    <a:solidFill>
                      <a:srgbClr val="008000"/>
                    </a:solidFill>
                  </a:rPr>
                  <a:t>repeat until convergence: </a:t>
                </a:r>
                <a14:m>
                  <m:oMath xmlns:m="http://schemas.openxmlformats.org/officeDocument/2006/math">
                    <m:nary>
                      <m:naryPr>
                        <m:chr m:val="∑"/>
                        <m:supHide m:val="on"/>
                        <m:ctrlPr>
                          <a:rPr lang="en-US" i="1">
                            <a:latin typeface="Cambria Math"/>
                          </a:rPr>
                        </m:ctrlPr>
                      </m:naryPr>
                      <m:sub>
                        <m:r>
                          <a:rPr lang="en-US" i="1">
                            <a:latin typeface="Cambria Math"/>
                          </a:rPr>
                          <m:t>𝑗</m:t>
                        </m:r>
                      </m:sub>
                      <m:sup/>
                      <m:e>
                        <m:d>
                          <m:dPr>
                            <m:begChr m:val="|"/>
                            <m:endChr m:val="|"/>
                            <m:ctrlPr>
                              <a:rPr lang="en-US" i="1">
                                <a:latin typeface="Cambria Math"/>
                              </a:rPr>
                            </m:ctrlPr>
                          </m:dPr>
                          <m:e>
                            <m:sSubSup>
                              <m:sSubSupPr>
                                <m:ctrlPr>
                                  <a:rPr lang="en-US" i="1">
                                    <a:latin typeface="Cambria Math"/>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smtClean="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a:cs typeface="Times New Roman" pitchFamily="18" charset="0"/>
                              </a:rPr>
                            </m:ctrlPr>
                          </m:fPr>
                          <m:num>
                            <m:sSubSup>
                              <m:sSubSupPr>
                                <m:ctrlPr>
                                  <a:rPr lang="en-US" b="1" i="1" dirty="0" smtClean="0">
                                    <a:latin typeface="Cambria Math"/>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smtClean="0"/>
                  <a:t> </a:t>
                </a:r>
              </a:p>
              <a:p>
                <a:pPr marL="768096" lvl="2" indent="0">
                  <a:buNone/>
                </a:pPr>
                <a:r>
                  <a:rPr lang="en-US" dirty="0" smtClean="0"/>
                  <a:t>           </a:t>
                </a:r>
                <a14:m>
                  <m:oMath xmlns:m="http://schemas.openxmlformats.org/officeDocument/2006/math">
                    <m:sSubSup>
                      <m:sSubSupPr>
                        <m:ctrlPr>
                          <a:rPr lang="en-US" b="1" i="1" dirty="0">
                            <a:latin typeface="Cambria Math"/>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smtClean="0"/>
                  <a:t>  if in-degree </a:t>
                </a:r>
                <a:r>
                  <a:rPr lang="en-US" dirty="0"/>
                  <a:t>of </a:t>
                </a:r>
                <a14:m>
                  <m:oMath xmlns:m="http://schemas.openxmlformats.org/officeDocument/2006/math">
                    <m:r>
                      <a:rPr lang="en-US" b="1" i="1" dirty="0">
                        <a:latin typeface="Cambria Math"/>
                      </a:rPr>
                      <m:t>𝒋</m:t>
                    </m:r>
                  </m:oMath>
                </a14:m>
                <a:r>
                  <a:rPr lang="en-US" dirty="0"/>
                  <a:t> is </a:t>
                </a:r>
                <a:r>
                  <a:rPr lang="en-US" b="1" dirty="0" smtClean="0"/>
                  <a:t>0</a:t>
                </a:r>
                <a:endParaRPr lang="en-US" b="1" dirty="0"/>
              </a:p>
              <a:p>
                <a:pPr lvl="2"/>
                <a:r>
                  <a:rPr lang="en-US" b="1" dirty="0" smtClean="0">
                    <a:solidFill>
                      <a:srgbClr val="008000"/>
                    </a:solidFill>
                  </a:rPr>
                  <a:t>Now re-insert the leaked PageRank:</a:t>
                </a:r>
              </a:p>
              <a:p>
                <a:pPr marL="768096" lvl="2" indent="0">
                  <a:buNone/>
                </a:pPr>
                <a:r>
                  <a:rPr lang="en-US" dirty="0" smtClean="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a:rPr>
                        </m:ctrlPr>
                      </m:sSubSupPr>
                      <m:e>
                        <m:sSup>
                          <m:sSupPr>
                            <m:ctrlPr>
                              <a:rPr lang="en-US" b="1" i="1">
                                <a:latin typeface="Cambria Math"/>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smtClean="0"/>
              </a:p>
              <a:p>
                <a:pPr lvl="2"/>
                <a14:m>
                  <m:oMath xmlns:m="http://schemas.openxmlformats.org/officeDocument/2006/math">
                    <m:sSup>
                      <m:sSupPr>
                        <m:ctrlPr>
                          <a:rPr lang="en-US" b="1" i="1" smtClean="0">
                            <a:latin typeface="Cambria Math"/>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a:rPr>
                        </m:ctrlPr>
                      </m:sSupPr>
                      <m:e>
                        <m:r>
                          <a:rPr lang="en-US" b="1" i="1" smtClean="0">
                            <a:latin typeface="Cambria Math"/>
                          </a:rPr>
                          <m:t>𝒓</m:t>
                        </m:r>
                      </m:e>
                      <m:sup>
                        <m:r>
                          <a:rPr lang="en-US" b="1" i="1" smtClean="0">
                            <a:latin typeface="Cambria Math"/>
                          </a:rPr>
                          <m:t>𝒏𝒆𝒘</m:t>
                        </m:r>
                      </m:sup>
                    </m:sSup>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smtClean="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a:rPr>
                        </m:ctrlPr>
                      </m:naryPr>
                      <m:sub>
                        <m:r>
                          <a:rPr lang="en-US" sz="2000" i="1">
                            <a:latin typeface="Cambria Math"/>
                          </a:rPr>
                          <m:t>𝑗</m:t>
                        </m:r>
                      </m:sub>
                      <m:sup/>
                      <m:e>
                        <m:sSubSup>
                          <m:sSubSupPr>
                            <m:ctrlPr>
                              <a:rPr lang="en-US" sz="2000" i="1">
                                <a:latin typeface="Cambria Math"/>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smtClean="0">
                <a:solidFill>
                  <a:srgbClr val="008000"/>
                </a:solidFill>
                <a:latin typeface="Arial" pitchFamily="34" charset="0"/>
                <a:cs typeface="Arial" pitchFamily="34" charset="0"/>
              </a:rPr>
              <a:t>If the graph has no dead-ends then the amount of leaked PageRank is </a:t>
            </a:r>
            <a:r>
              <a:rPr lang="en-US" sz="1400" b="1" dirty="0" smtClean="0">
                <a:solidFill>
                  <a:srgbClr val="008000"/>
                </a:solidFill>
                <a:latin typeface="Arial" pitchFamily="34" charset="0"/>
                <a:cs typeface="Arial" pitchFamily="34" charset="0"/>
              </a:rPr>
              <a:t>1-</a:t>
            </a:r>
            <a:r>
              <a:rPr lang="el-GR" sz="1400" b="1" dirty="0" smtClean="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a:t>
            </a:r>
            <a:r>
              <a:rPr lang="en-US" sz="1400" dirty="0" smtClean="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smtClean="0">
                <a:solidFill>
                  <a:srgbClr val="008000"/>
                </a:solidFill>
                <a:latin typeface="Arial" pitchFamily="34" charset="0"/>
                <a:cs typeface="Arial" pitchFamily="34" charset="0"/>
              </a:rPr>
              <a:t>S</a:t>
            </a:r>
            <a:r>
              <a:rPr lang="en-US" sz="1400" dirty="0" smtClean="0">
                <a:solidFill>
                  <a:srgbClr val="008000"/>
                </a:solidFill>
                <a:latin typeface="Arial" pitchFamily="34" charset="0"/>
                <a:cs typeface="Arial" pitchFamily="34" charset="0"/>
              </a:rPr>
              <a:t>.</a:t>
            </a:r>
          </a:p>
        </p:txBody>
      </p:sp>
      <p:sp>
        <p:nvSpPr>
          <p:cNvPr id="11" name="Footer Placeholder 1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6117147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Encoding</a:t>
            </a:r>
          </a:p>
        </p:txBody>
      </p:sp>
      <p:sp>
        <p:nvSpPr>
          <p:cNvPr id="93187" name="Rectangle 3"/>
          <p:cNvSpPr>
            <a:spLocks noGrp="1"/>
          </p:cNvSpPr>
          <p:nvPr>
            <p:ph idx="1"/>
          </p:nvPr>
        </p:nvSpPr>
        <p:spPr/>
        <p:txBody>
          <a:bodyPr/>
          <a:lstStyle/>
          <a:p>
            <a:r>
              <a:rPr lang="en-US" b="1" dirty="0" smtClean="0">
                <a:solidFill>
                  <a:srgbClr val="D60093"/>
                </a:solidFill>
              </a:rPr>
              <a:t>Encode sparse matrix using only nonzero entries</a:t>
            </a:r>
          </a:p>
          <a:p>
            <a:pPr lvl="1"/>
            <a:r>
              <a:rPr lang="en-US" dirty="0" smtClean="0"/>
              <a:t>Space proportional roughly to number of links</a:t>
            </a:r>
          </a:p>
          <a:p>
            <a:pPr lvl="1"/>
            <a:r>
              <a:rPr lang="en-US" dirty="0"/>
              <a:t>S</a:t>
            </a:r>
            <a:r>
              <a:rPr lang="en-US" dirty="0" smtClean="0"/>
              <a:t>ay 10N, or 4*10*1 billion = 40GB</a:t>
            </a:r>
          </a:p>
          <a:p>
            <a:pPr lvl="1"/>
            <a:r>
              <a:rPr lang="en-US" b="1" dirty="0"/>
              <a:t>S</a:t>
            </a:r>
            <a:r>
              <a:rPr lang="en-US" b="1" dirty="0" smtClean="0"/>
              <a:t>till won’t fit in memory, but will fit on disk</a:t>
            </a:r>
          </a:p>
        </p:txBody>
      </p:sp>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53</a:t>
            </a:fld>
            <a:endParaRPr lang="en-US"/>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gridCol w="1114425"/>
                <a:gridCol w="3178175"/>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smtClean="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smtClean="0">
                <a:solidFill>
                  <a:srgbClr val="D60093"/>
                </a:solidFill>
              </a:rPr>
              <a:t>Assume enough RAM to fit </a:t>
            </a:r>
            <a:r>
              <a:rPr lang="en-US" b="1" i="1" dirty="0" err="1" smtClean="0">
                <a:solidFill>
                  <a:srgbClr val="D60093"/>
                </a:solidFill>
              </a:rPr>
              <a:t>r</a:t>
            </a:r>
            <a:r>
              <a:rPr lang="en-US" b="1" i="1" baseline="30000" dirty="0" err="1" smtClean="0">
                <a:solidFill>
                  <a:srgbClr val="D60093"/>
                </a:solidFill>
              </a:rPr>
              <a:t>new</a:t>
            </a:r>
            <a:r>
              <a:rPr lang="en-US" b="1" dirty="0" smtClean="0">
                <a:solidFill>
                  <a:srgbClr val="D60093"/>
                </a:solidFill>
              </a:rPr>
              <a:t> into memory</a:t>
            </a:r>
          </a:p>
          <a:p>
            <a:pPr lvl="1"/>
            <a:r>
              <a:rPr lang="en-US" dirty="0" smtClean="0"/>
              <a:t>Store </a:t>
            </a:r>
            <a:r>
              <a:rPr lang="en-US" b="1" i="1" dirty="0" err="1" smtClean="0"/>
              <a:t>r</a:t>
            </a:r>
            <a:r>
              <a:rPr lang="en-US" i="1" baseline="30000" dirty="0" err="1" smtClean="0"/>
              <a:t>old</a:t>
            </a:r>
            <a:r>
              <a:rPr lang="en-US" dirty="0" smtClean="0"/>
              <a:t> and matrix </a:t>
            </a:r>
            <a:r>
              <a:rPr lang="en-US" b="1" dirty="0" smtClean="0"/>
              <a:t>M</a:t>
            </a:r>
            <a:r>
              <a:rPr lang="en-US" dirty="0" smtClean="0"/>
              <a:t> on disk</a:t>
            </a:r>
          </a:p>
          <a:p>
            <a:r>
              <a:rPr lang="en-US" b="1" dirty="0" smtClean="0">
                <a:solidFill>
                  <a:srgbClr val="0000FF"/>
                </a:solidFill>
              </a:rPr>
              <a:t>1 step of power-iteration is:</a:t>
            </a:r>
          </a:p>
        </p:txBody>
      </p:sp>
      <p:sp>
        <p:nvSpPr>
          <p:cNvPr id="43" name="Footer Placeholder 4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2" name="Slide Number Placeholder 41"/>
          <p:cNvSpPr>
            <a:spLocks noGrp="1"/>
          </p:cNvSpPr>
          <p:nvPr>
            <p:ph type="sldNum" sz="quarter" idx="12"/>
          </p:nvPr>
        </p:nvSpPr>
        <p:spPr/>
        <p:txBody>
          <a:bodyPr/>
          <a:lstStyle/>
          <a:p>
            <a:fld id="{19B12225-5612-419B-A8D5-4B8EEE4C217E}" type="slidenum">
              <a:rPr lang="en-US" smtClean="0"/>
              <a:pPr/>
              <a:t>54</a:t>
            </a:fld>
            <a:endParaRPr lang="en-US"/>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gridCol w="755650"/>
                <a:gridCol w="2447925"/>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smtClean="0">
                <a:solidFill>
                  <a:srgbClr val="008000"/>
                </a:solidFill>
                <a:latin typeface="Arial" pitchFamily="34" charset="0"/>
                <a:ea typeface="ＭＳ Ｐゴシック" pitchFamily="-32" charset="-128"/>
                <a:cs typeface="Arial" pitchFamily="34" charset="0"/>
              </a:rPr>
              <a:t>source</a:t>
            </a:r>
            <a:endParaRPr lang="en-US" sz="2000" b="1" dirty="0">
              <a:solidFill>
                <a:srgbClr val="008000"/>
              </a:solidFill>
              <a:latin typeface="Arial" pitchFamily="34" charset="0"/>
              <a:ea typeface="ＭＳ Ｐゴシック" pitchFamily="-32" charset="-128"/>
              <a:cs typeface="Arial" pitchFamily="34" charset="0"/>
            </a:endParaRP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baseline="30000" dirty="0" smtClean="0">
                <a:latin typeface="Arial" pitchFamily="34" charset="0"/>
                <a:ea typeface="ＭＳ Ｐゴシック" pitchFamily="-32" charset="-128"/>
                <a:cs typeface="Arial" pitchFamily="34" charset="0"/>
              </a:rPr>
              <a:t> </a:t>
            </a:r>
            <a:r>
              <a:rPr lang="en-US" sz="2400" dirty="0" smtClean="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smtClean="0">
                <a:latin typeface="Arial" pitchFamily="34" charset="0"/>
                <a:ea typeface="ＭＳ Ｐゴシック" pitchFamily="-32" charset="-128"/>
                <a:cs typeface="Arial" pitchFamily="34" charset="0"/>
              </a:rPr>
              <a:t>) / N</a:t>
            </a:r>
            <a:endParaRPr lang="en-US" sz="2400" b="1"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(of out-degree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a:t>
            </a:r>
            <a:endParaRPr lang="en-US" sz="2400"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 Read </a:t>
            </a:r>
            <a:r>
              <a:rPr lang="en-US" sz="2400" dirty="0">
                <a:solidFill>
                  <a:srgbClr val="008000"/>
                </a:solidFill>
                <a:latin typeface="Arial" pitchFamily="34" charset="0"/>
                <a:ea typeface="ＭＳ Ｐゴシック" pitchFamily="-32" charset="-128"/>
                <a:cs typeface="Arial" pitchFamily="34" charset="0"/>
              </a:rPr>
              <a:t>into memory:</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smtClean="0">
                <a:latin typeface="Arial" pitchFamily="34" charset="0"/>
                <a:ea typeface="ＭＳ Ｐゴシック" pitchFamily="-32" charset="-128"/>
                <a:cs typeface="Arial" pitchFamily="34" charset="0"/>
              </a:rPr>
              <a:t>, …, </a:t>
            </a:r>
            <a:r>
              <a:rPr lang="en-US" sz="2400" b="1" i="1" dirty="0" err="1" smtClean="0">
                <a:latin typeface="Arial" pitchFamily="34" charset="0"/>
                <a:ea typeface="ＭＳ Ｐゴシック" pitchFamily="-32" charset="-128"/>
                <a:cs typeface="Arial" pitchFamily="34" charset="0"/>
              </a:rPr>
              <a:t>dest</a:t>
            </a:r>
            <a:r>
              <a:rPr lang="en-US" sz="2400" b="1" i="1" baseline="-25000" dirty="0" err="1" smtClean="0">
                <a:latin typeface="Arial" pitchFamily="34" charset="0"/>
                <a:ea typeface="ＭＳ Ｐゴシック" pitchFamily="-32" charset="-128"/>
                <a:cs typeface="Arial" pitchFamily="34" charset="0"/>
              </a:rPr>
              <a:t>d</a:t>
            </a:r>
            <a:r>
              <a:rPr lang="en-US" sz="1600" b="1" i="1" baseline="-25000"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r</a:t>
            </a:r>
            <a:r>
              <a:rPr lang="en-US" sz="2400" b="1" i="1" baseline="30000" dirty="0" err="1" smtClean="0">
                <a:latin typeface="Arial" pitchFamily="34" charset="0"/>
                <a:ea typeface="ＭＳ Ｐゴシック" pitchFamily="-32" charset="-128"/>
                <a:cs typeface="Arial" pitchFamily="34" charset="0"/>
              </a:rPr>
              <a:t>old</a:t>
            </a:r>
            <a:r>
              <a:rPr lang="en-US" sz="2400" b="1" i="1" dirty="0" smtClean="0">
                <a:latin typeface="Arial" pitchFamily="34" charset="0"/>
                <a:ea typeface="ＭＳ Ｐゴシック" pitchFamily="-32" charset="-128"/>
                <a:cs typeface="Arial" pitchFamily="34" charset="0"/>
              </a:rPr>
              <a:t>(</a:t>
            </a:r>
            <a:r>
              <a:rPr lang="en-US" sz="2400" b="1" i="1" dirty="0" err="1" smtClean="0">
                <a:latin typeface="Arial" pitchFamily="34" charset="0"/>
                <a:ea typeface="ＭＳ Ｐゴシック" pitchFamily="-32" charset="-128"/>
                <a:cs typeface="Arial" pitchFamily="34" charset="0"/>
              </a:rPr>
              <a:t>i</a:t>
            </a:r>
            <a:r>
              <a:rPr lang="en-US" sz="2400" b="1" i="1" dirty="0" smtClean="0">
                <a:latin typeface="Arial" pitchFamily="34" charset="0"/>
                <a:ea typeface="ＭＳ Ｐゴシック" pitchFamily="-32" charset="-128"/>
                <a:cs typeface="Arial" pitchFamily="34" charset="0"/>
              </a:rPr>
              <a:t>)</a:t>
            </a:r>
            <a:endParaRPr lang="en-US" sz="2400" b="1" i="1" dirty="0">
              <a:latin typeface="Arial" pitchFamily="34" charset="0"/>
              <a:ea typeface="ＭＳ Ｐゴシック" pitchFamily="-32" charset="-128"/>
              <a:cs typeface="Arial" pitchFamily="34" charset="0"/>
            </a:endParaRPr>
          </a:p>
          <a:p>
            <a:pPr eaLnBrk="0" hangingPunct="0"/>
            <a:r>
              <a:rPr lang="en-US" sz="2400" dirty="0" smtClean="0">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For</a:t>
            </a:r>
            <a:r>
              <a:rPr lang="en-US" sz="2400" dirty="0" smtClean="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rPr>
              <a:t>1…d</a:t>
            </a:r>
            <a:r>
              <a:rPr lang="en-US" sz="2400" b="1" baseline="-25000" dirty="0" smtClean="0">
                <a:latin typeface="Arial" pitchFamily="34" charset="0"/>
                <a:ea typeface="ＭＳ Ｐゴシック" pitchFamily="-32" charset="-128"/>
                <a:cs typeface="Arial" pitchFamily="34" charset="0"/>
              </a:rPr>
              <a:t>i</a:t>
            </a:r>
            <a:endParaRPr lang="en-US" sz="2400" dirty="0" smtClean="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dest</a:t>
            </a:r>
            <a:r>
              <a:rPr lang="en-US" sz="2400" b="1" baseline="-25000" dirty="0" err="1" smtClean="0">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old</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i</a:t>
            </a:r>
            <a:r>
              <a:rPr lang="en-US" sz="2400" b="1" dirty="0" smtClean="0">
                <a:latin typeface="Arial" pitchFamily="34" charset="0"/>
                <a:ea typeface="ＭＳ Ｐゴシック" pitchFamily="-32" charset="-128"/>
                <a:cs typeface="Arial" pitchFamily="34" charset="0"/>
              </a:rPr>
              <a:t>) /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endParaRPr lang="en-US" sz="2400" b="1" i="1" baseline="-25000" dirty="0">
              <a:latin typeface="Arial" pitchFamily="34" charset="0"/>
              <a:ea typeface="ＭＳ Ｐゴシック" pitchFamily="-32" charset="-128"/>
              <a:cs typeface="Arial" pitchFamily="34" charset="0"/>
            </a:endParaRP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smtClean="0">
                <a:solidFill>
                  <a:srgbClr val="0000FF"/>
                </a:solidFill>
              </a:rPr>
              <a:t>In each iteration, we have to:</a:t>
            </a:r>
          </a:p>
          <a:p>
            <a:pPr lvl="1"/>
            <a:r>
              <a:rPr lang="en-US" dirty="0" smtClean="0"/>
              <a:t>Read </a:t>
            </a:r>
            <a:r>
              <a:rPr lang="en-US" b="1" i="1" dirty="0" err="1" smtClean="0"/>
              <a:t>r</a:t>
            </a:r>
            <a:r>
              <a:rPr lang="en-US" i="1" baseline="30000" dirty="0" err="1" smtClean="0"/>
              <a:t>old</a:t>
            </a:r>
            <a:r>
              <a:rPr lang="en-US" dirty="0" smtClean="0"/>
              <a:t> and </a:t>
            </a:r>
            <a:r>
              <a:rPr lang="en-US" b="1" i="1" dirty="0" smtClean="0"/>
              <a:t>M</a:t>
            </a:r>
          </a:p>
          <a:p>
            <a:pPr lvl="1"/>
            <a:r>
              <a:rPr lang="en-US" dirty="0" smtClean="0"/>
              <a:t>Write </a:t>
            </a:r>
            <a:r>
              <a:rPr lang="en-US" b="1" i="1" dirty="0" err="1" smtClean="0"/>
              <a:t>r</a:t>
            </a:r>
            <a:r>
              <a:rPr lang="en-US" i="1" baseline="30000" dirty="0" err="1" smtClean="0"/>
              <a:t>new</a:t>
            </a:r>
            <a:r>
              <a:rPr lang="en-US" dirty="0" smtClean="0"/>
              <a:t> back to disk</a:t>
            </a:r>
          </a:p>
          <a:p>
            <a:pPr lvl="1"/>
            <a:r>
              <a:rPr lang="en-US" b="1" dirty="0">
                <a:solidFill>
                  <a:srgbClr val="008000"/>
                </a:solidFill>
              </a:rPr>
              <a:t>Cost per iteration of Power method:</a:t>
            </a:r>
            <a:br>
              <a:rPr lang="en-US" b="1" dirty="0">
                <a:solidFill>
                  <a:srgbClr val="008000"/>
                </a:solidFill>
              </a:rPr>
            </a:br>
            <a:r>
              <a:rPr lang="en-US" b="1" dirty="0" smtClean="0">
                <a:solidFill>
                  <a:srgbClr val="008000"/>
                </a:solidFill>
              </a:rPr>
              <a:t>=</a:t>
            </a:r>
            <a:r>
              <a:rPr lang="en-US" dirty="0" smtClean="0">
                <a:solidFill>
                  <a:srgbClr val="008000"/>
                </a:solidFill>
              </a:rPr>
              <a:t> 2|</a:t>
            </a:r>
            <a:r>
              <a:rPr lang="en-US" b="1" i="1" dirty="0" smtClean="0">
                <a:solidFill>
                  <a:srgbClr val="008000"/>
                </a:solidFill>
              </a:rPr>
              <a:t>r</a:t>
            </a:r>
            <a:r>
              <a:rPr lang="en-US" dirty="0" smtClean="0">
                <a:solidFill>
                  <a:srgbClr val="008000"/>
                </a:solidFill>
              </a:rPr>
              <a:t>| + |</a:t>
            </a:r>
            <a:r>
              <a:rPr lang="en-US" b="1" i="1" dirty="0" smtClean="0">
                <a:solidFill>
                  <a:srgbClr val="008000"/>
                </a:solidFill>
              </a:rPr>
              <a:t>M</a:t>
            </a:r>
            <a:r>
              <a:rPr lang="en-US" dirty="0" smtClean="0">
                <a:solidFill>
                  <a:srgbClr val="008000"/>
                </a:solidFill>
              </a:rPr>
              <a:t>|</a:t>
            </a:r>
          </a:p>
          <a:p>
            <a:pPr lvl="8"/>
            <a:endParaRPr lang="en-US" dirty="0" smtClean="0"/>
          </a:p>
          <a:p>
            <a:r>
              <a:rPr lang="en-US" b="1" dirty="0" smtClean="0">
                <a:solidFill>
                  <a:srgbClr val="D60093"/>
                </a:solidFill>
              </a:rPr>
              <a:t>Question:</a:t>
            </a:r>
          </a:p>
          <a:p>
            <a:pPr lvl="1"/>
            <a:r>
              <a:rPr lang="en-US" dirty="0" smtClean="0"/>
              <a:t>What if we could not even fit </a:t>
            </a:r>
            <a:r>
              <a:rPr lang="en-US" b="1" i="1" dirty="0" err="1" smtClean="0"/>
              <a:t>r</a:t>
            </a:r>
            <a:r>
              <a:rPr lang="en-US" i="1" baseline="30000" dirty="0" err="1" smtClean="0"/>
              <a:t>new</a:t>
            </a:r>
            <a:r>
              <a:rPr lang="en-US" dirty="0" smtClean="0"/>
              <a:t> in memory?</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48855141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37" name="Footer Placeholder 3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56</a:t>
            </a:fld>
            <a:endParaRPr lang="en-US"/>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gridCol w="960437"/>
                <a:gridCol w="21971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smtClean="0">
                <a:solidFill>
                  <a:srgbClr val="008000"/>
                </a:solidFill>
                <a:latin typeface="Arial" pitchFamily="34" charset="0"/>
                <a:cs typeface="Arial" pitchFamily="34" charset="0"/>
              </a:rPr>
              <a:t>M</a:t>
            </a:r>
            <a:endParaRPr lang="en-US" sz="1600" b="1"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smtClean="0"/>
              <a:t>Analysis of Block Update</a:t>
            </a:r>
          </a:p>
        </p:txBody>
      </p:sp>
      <p:sp>
        <p:nvSpPr>
          <p:cNvPr id="103427" name="Rectangle 3"/>
          <p:cNvSpPr>
            <a:spLocks noGrp="1"/>
          </p:cNvSpPr>
          <p:nvPr>
            <p:ph idx="1"/>
          </p:nvPr>
        </p:nvSpPr>
        <p:spPr/>
        <p:txBody>
          <a:bodyPr>
            <a:normAutofit/>
          </a:bodyPr>
          <a:lstStyle/>
          <a:p>
            <a:r>
              <a:rPr lang="en-US" b="1" dirty="0" smtClean="0">
                <a:solidFill>
                  <a:srgbClr val="0000FF"/>
                </a:solidFill>
              </a:rPr>
              <a:t>Similar to nested-loop join in databases</a:t>
            </a:r>
          </a:p>
          <a:p>
            <a:pPr lvl="1"/>
            <a:r>
              <a:rPr lang="en-US" dirty="0" smtClean="0"/>
              <a:t>Break </a:t>
            </a:r>
            <a:r>
              <a:rPr lang="en-US" b="1" i="1" dirty="0" err="1" smtClean="0"/>
              <a:t>r</a:t>
            </a:r>
            <a:r>
              <a:rPr lang="en-US" baseline="30000" dirty="0" err="1" smtClean="0"/>
              <a:t>new</a:t>
            </a:r>
            <a:r>
              <a:rPr lang="en-US" dirty="0" smtClean="0"/>
              <a:t> into </a:t>
            </a:r>
            <a:r>
              <a:rPr lang="en-US" b="1" i="1" dirty="0" smtClean="0"/>
              <a:t>k</a:t>
            </a:r>
            <a:r>
              <a:rPr lang="en-US" dirty="0" smtClean="0"/>
              <a:t> blocks that fit in memory</a:t>
            </a:r>
          </a:p>
          <a:p>
            <a:pPr lvl="1"/>
            <a:r>
              <a:rPr lang="en-US" dirty="0" smtClean="0"/>
              <a:t>Scan </a:t>
            </a:r>
            <a:r>
              <a:rPr lang="en-US" b="1" i="1" dirty="0" smtClean="0"/>
              <a:t>M</a:t>
            </a:r>
            <a:r>
              <a:rPr lang="en-US" dirty="0" smtClean="0"/>
              <a:t> and </a:t>
            </a:r>
            <a:r>
              <a:rPr lang="en-US" b="1" i="1" dirty="0" err="1" smtClean="0"/>
              <a:t>r</a:t>
            </a:r>
            <a:r>
              <a:rPr lang="en-US" baseline="30000" dirty="0" err="1" smtClean="0"/>
              <a:t>old</a:t>
            </a:r>
            <a:r>
              <a:rPr lang="en-US" dirty="0" smtClean="0"/>
              <a:t> once for each block</a:t>
            </a:r>
          </a:p>
          <a:p>
            <a:r>
              <a:rPr lang="en-US" b="1" dirty="0" smtClean="0">
                <a:solidFill>
                  <a:srgbClr val="FF0066"/>
                </a:solidFill>
              </a:rPr>
              <a:t>Total cost:</a:t>
            </a:r>
          </a:p>
          <a:p>
            <a:pPr lvl="1"/>
            <a:r>
              <a:rPr lang="en-US" b="1" i="1" dirty="0" smtClean="0"/>
              <a:t>k</a:t>
            </a:r>
            <a:r>
              <a:rPr lang="en-US" dirty="0" smtClean="0"/>
              <a:t> scans of </a:t>
            </a:r>
            <a:r>
              <a:rPr lang="en-US" b="1" i="1" dirty="0" smtClean="0"/>
              <a:t>M</a:t>
            </a:r>
            <a:r>
              <a:rPr lang="en-US" dirty="0" smtClean="0"/>
              <a:t> and </a:t>
            </a:r>
            <a:r>
              <a:rPr lang="en-US" b="1" i="1" dirty="0" err="1" smtClean="0"/>
              <a:t>r</a:t>
            </a:r>
            <a:r>
              <a:rPr lang="en-US" baseline="30000" dirty="0" err="1" smtClean="0"/>
              <a:t>old</a:t>
            </a:r>
            <a:endParaRPr lang="en-US" dirty="0" smtClean="0"/>
          </a:p>
          <a:p>
            <a:pPr lvl="1"/>
            <a:r>
              <a:rPr lang="en-US" b="1" dirty="0" smtClean="0">
                <a:solidFill>
                  <a:srgbClr val="008000"/>
                </a:solidFill>
              </a:rPr>
              <a:t>Cost per iteration of Power method:</a:t>
            </a:r>
            <a:r>
              <a:rPr lang="en-US" b="1" dirty="0">
                <a:solidFill>
                  <a:srgbClr val="008000"/>
                </a:solidFill>
              </a:rPr>
              <a:t/>
            </a:r>
            <a:br>
              <a:rPr lang="en-US" b="1" dirty="0">
                <a:solidFill>
                  <a:srgbClr val="008000"/>
                </a:solidFill>
              </a:rPr>
            </a:br>
            <a:r>
              <a:rPr lang="en-US" i="1" dirty="0" smtClean="0"/>
              <a:t>k</a:t>
            </a:r>
            <a:r>
              <a:rPr lang="en-US" dirty="0" smtClean="0"/>
              <a:t>(|</a:t>
            </a:r>
            <a:r>
              <a:rPr lang="en-US" b="1" i="1" dirty="0" smtClean="0"/>
              <a:t>M</a:t>
            </a:r>
            <a:r>
              <a:rPr lang="en-US" dirty="0" smtClean="0"/>
              <a:t>| + |</a:t>
            </a:r>
            <a:r>
              <a:rPr lang="en-US" b="1" i="1" dirty="0" smtClean="0"/>
              <a:t>r</a:t>
            </a:r>
            <a:r>
              <a:rPr lang="en-US" dirty="0" smtClean="0"/>
              <a:t>|) + |</a:t>
            </a:r>
            <a:r>
              <a:rPr lang="en-US" b="1" i="1" dirty="0" smtClean="0"/>
              <a:t>r</a:t>
            </a:r>
            <a:r>
              <a:rPr lang="en-US" dirty="0" smtClean="0"/>
              <a:t>| = </a:t>
            </a:r>
            <a:r>
              <a:rPr lang="en-US" b="1" i="1" dirty="0" err="1" smtClean="0">
                <a:solidFill>
                  <a:srgbClr val="008000"/>
                </a:solidFill>
              </a:rPr>
              <a:t>k</a:t>
            </a:r>
            <a:r>
              <a:rPr lang="en-US" b="1" dirty="0" err="1" smtClean="0">
                <a:solidFill>
                  <a:srgbClr val="008000"/>
                </a:solidFill>
              </a:rPr>
              <a:t>|</a:t>
            </a:r>
            <a:r>
              <a:rPr lang="en-US" b="1" i="1" dirty="0" err="1" smtClean="0">
                <a:solidFill>
                  <a:srgbClr val="008000"/>
                </a:solidFill>
              </a:rPr>
              <a:t>M</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a:p>
            <a:r>
              <a:rPr lang="en-US" b="1" dirty="0" smtClean="0">
                <a:solidFill>
                  <a:srgbClr val="D60093"/>
                </a:solidFill>
              </a:rPr>
              <a:t>Can we do better?</a:t>
            </a:r>
          </a:p>
          <a:p>
            <a:pPr lvl="1"/>
            <a:r>
              <a:rPr lang="en-US" b="1" dirty="0" smtClean="0"/>
              <a:t>Hint:</a:t>
            </a:r>
            <a:r>
              <a:rPr lang="en-US" dirty="0" smtClean="0"/>
              <a:t> </a:t>
            </a:r>
            <a:r>
              <a:rPr lang="en-US" b="1" i="1" dirty="0" smtClean="0"/>
              <a:t>M</a:t>
            </a:r>
            <a:r>
              <a:rPr lang="en-US" dirty="0" smtClean="0"/>
              <a:t> is much bigger than </a:t>
            </a:r>
            <a:r>
              <a:rPr lang="en-US" b="1" i="1" dirty="0" smtClean="0"/>
              <a:t>r</a:t>
            </a:r>
            <a:r>
              <a:rPr lang="en-US" dirty="0" smtClean="0"/>
              <a:t> (</a:t>
            </a:r>
            <a:r>
              <a:rPr lang="en-US" dirty="0" err="1" smtClean="0"/>
              <a:t>approx</a:t>
            </a:r>
            <a:r>
              <a:rPr lang="en-US" dirty="0" smtClean="0"/>
              <a:t> 10-20x), so we must avoid reading it </a:t>
            </a:r>
            <a:r>
              <a:rPr lang="en-US" b="1" i="1" dirty="0" smtClean="0"/>
              <a:t>k</a:t>
            </a:r>
            <a:r>
              <a:rPr lang="en-US" dirty="0" smtClean="0"/>
              <a:t> times per iteration</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21175534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Update Algorithm</a:t>
            </a:r>
          </a:p>
        </p:txBody>
      </p:sp>
      <p:sp>
        <p:nvSpPr>
          <p:cNvPr id="39" name="Footer Placeholder 3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Slide Number Placeholder 37"/>
          <p:cNvSpPr>
            <a:spLocks noGrp="1"/>
          </p:cNvSpPr>
          <p:nvPr>
            <p:ph type="sldNum" sz="quarter" idx="12"/>
          </p:nvPr>
        </p:nvSpPr>
        <p:spPr/>
        <p:txBody>
          <a:bodyPr/>
          <a:lstStyle/>
          <a:p>
            <a:fld id="{19B12225-5612-419B-A8D5-4B8EEE4C217E}" type="slidenum">
              <a:rPr lang="en-US" smtClean="0"/>
              <a:pPr/>
              <a:t>58</a:t>
            </a:fld>
            <a:endParaRPr lang="en-US"/>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gridCol w="960437"/>
                <a:gridCol w="13589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gridCol w="960437"/>
                <a:gridCol w="13589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gridCol w="960437"/>
                <a:gridCol w="1358900"/>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a:t>
            </a:r>
            <a:r>
              <a:rPr lang="en-US" sz="2000" b="1" dirty="0" smtClean="0">
                <a:solidFill>
                  <a:srgbClr val="D60093"/>
                </a:solidFill>
                <a:latin typeface="Arial" pitchFamily="34" charset="0"/>
                <a:cs typeface="Arial" pitchFamily="34" charset="0"/>
              </a:rPr>
              <a:t>stripes! </a:t>
            </a:r>
            <a:r>
              <a:rPr lang="en-US" sz="2000" dirty="0" smtClean="0">
                <a:latin typeface="Arial" pitchFamily="34" charset="0"/>
                <a:cs typeface="Arial" pitchFamily="34" charset="0"/>
              </a:rPr>
              <a:t>Each </a:t>
            </a:r>
            <a:r>
              <a:rPr lang="en-US" sz="2000" dirty="0">
                <a:latin typeface="Arial" pitchFamily="34" charset="0"/>
                <a:cs typeface="Arial" pitchFamily="34" charset="0"/>
              </a:rPr>
              <a:t>stripe contains only destination nodes </a:t>
            </a:r>
            <a:r>
              <a:rPr lang="en-US" sz="2000" dirty="0" smtClean="0">
                <a:latin typeface="Arial" pitchFamily="34" charset="0"/>
                <a:cs typeface="Arial" pitchFamily="34" charset="0"/>
              </a:rPr>
              <a:t>in </a:t>
            </a:r>
            <a:r>
              <a:rPr lang="en-US" sz="2000" dirty="0">
                <a:latin typeface="Arial" pitchFamily="34" charset="0"/>
                <a:cs typeface="Arial" pitchFamily="34" charset="0"/>
              </a:rPr>
              <a:t>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Analysis</a:t>
            </a:r>
          </a:p>
        </p:txBody>
      </p:sp>
      <p:sp>
        <p:nvSpPr>
          <p:cNvPr id="107523" name="Rectangle 3"/>
          <p:cNvSpPr>
            <a:spLocks noGrp="1"/>
          </p:cNvSpPr>
          <p:nvPr>
            <p:ph idx="1"/>
          </p:nvPr>
        </p:nvSpPr>
        <p:spPr/>
        <p:txBody>
          <a:bodyPr/>
          <a:lstStyle/>
          <a:p>
            <a:r>
              <a:rPr lang="en-US" dirty="0" smtClean="0">
                <a:solidFill>
                  <a:srgbClr val="D60093"/>
                </a:solidFill>
              </a:rPr>
              <a:t>Break </a:t>
            </a:r>
            <a:r>
              <a:rPr lang="en-US" b="1" i="1" dirty="0" smtClean="0">
                <a:solidFill>
                  <a:srgbClr val="D60093"/>
                </a:solidFill>
              </a:rPr>
              <a:t>M</a:t>
            </a:r>
            <a:r>
              <a:rPr lang="en-US" dirty="0" smtClean="0">
                <a:solidFill>
                  <a:srgbClr val="D60093"/>
                </a:solidFill>
              </a:rPr>
              <a:t> into stripes</a:t>
            </a:r>
          </a:p>
          <a:p>
            <a:pPr lvl="1"/>
            <a:r>
              <a:rPr lang="en-US" dirty="0" smtClean="0"/>
              <a:t>Each stripe contains only destination nodes </a:t>
            </a:r>
            <a:br>
              <a:rPr lang="en-US" dirty="0" smtClean="0"/>
            </a:br>
            <a:r>
              <a:rPr lang="en-US" dirty="0" smtClean="0"/>
              <a:t>in the corresponding block of </a:t>
            </a:r>
            <a:r>
              <a:rPr lang="en-US" b="1" i="1" dirty="0" err="1" smtClean="0"/>
              <a:t>r</a:t>
            </a:r>
            <a:r>
              <a:rPr lang="en-US" baseline="30000" dirty="0" err="1" smtClean="0"/>
              <a:t>new</a:t>
            </a:r>
            <a:endParaRPr lang="en-US" dirty="0" smtClean="0"/>
          </a:p>
          <a:p>
            <a:r>
              <a:rPr lang="en-US" dirty="0" smtClean="0"/>
              <a:t>Some additional overhead per stripe</a:t>
            </a:r>
          </a:p>
          <a:p>
            <a:pPr lvl="1"/>
            <a:r>
              <a:rPr lang="en-US" dirty="0" smtClean="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smtClean="0">
                <a:solidFill>
                  <a:srgbClr val="008000"/>
                </a:solidFill>
              </a:rPr>
              <a:t>M</a:t>
            </a:r>
            <a:r>
              <a:rPr lang="en-US" b="1" dirty="0" smtClean="0">
                <a:solidFill>
                  <a:srgbClr val="008000"/>
                </a:solidFill>
              </a:rPr>
              <a:t>|(1+</a:t>
            </a:r>
            <a:r>
              <a:rPr lang="en-US" b="1" dirty="0" smtClean="0">
                <a:solidFill>
                  <a:srgbClr val="008000"/>
                </a:solidFill>
                <a:latin typeface="Symbol" pitchFamily="18" charset="2"/>
                <a:sym typeface="Symbol" pitchFamily="18" charset="2"/>
              </a:rPr>
              <a:t></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203639519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47800" y="1295400"/>
            <a:ext cx="6211222" cy="4675094"/>
            <a:chOff x="76200" y="1454889"/>
            <a:chExt cx="4080945" cy="2850411"/>
          </a:xfrm>
        </p:grpSpPr>
        <p:sp>
          <p:nvSpPr>
            <p:cNvPr id="3" name="Oval 2"/>
            <p:cNvSpPr/>
            <p:nvPr/>
          </p:nvSpPr>
          <p:spPr>
            <a:xfrm>
              <a:off x="2580797" y="2003676"/>
              <a:ext cx="1529839" cy="1187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48464" y="2003677"/>
              <a:ext cx="1138725" cy="907828"/>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Oval 4"/>
            <p:cNvSpPr/>
            <p:nvPr/>
          </p:nvSpPr>
          <p:spPr>
            <a:xfrm>
              <a:off x="713731" y="3243368"/>
              <a:ext cx="1604399" cy="1061932"/>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6" name="Group 46"/>
            <p:cNvGrpSpPr>
              <a:grpSpLocks/>
            </p:cNvGrpSpPr>
            <p:nvPr/>
          </p:nvGrpSpPr>
          <p:grpSpPr bwMode="auto">
            <a:xfrm>
              <a:off x="553190" y="1598101"/>
              <a:ext cx="481371" cy="421199"/>
              <a:chOff x="1056" y="1920"/>
              <a:chExt cx="384" cy="336"/>
            </a:xfrm>
          </p:grpSpPr>
          <p:sp>
            <p:nvSpPr>
              <p:cNvPr id="13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 name="Group 46"/>
            <p:cNvGrpSpPr>
              <a:grpSpLocks/>
            </p:cNvGrpSpPr>
            <p:nvPr/>
          </p:nvGrpSpPr>
          <p:grpSpPr bwMode="auto">
            <a:xfrm>
              <a:off x="83723" y="2131501"/>
              <a:ext cx="481371" cy="421199"/>
              <a:chOff x="1056" y="1920"/>
              <a:chExt cx="384" cy="336"/>
            </a:xfrm>
          </p:grpSpPr>
          <p:sp>
            <p:nvSpPr>
              <p:cNvPr id="12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 name="Group 46"/>
            <p:cNvGrpSpPr>
              <a:grpSpLocks/>
            </p:cNvGrpSpPr>
            <p:nvPr/>
          </p:nvGrpSpPr>
          <p:grpSpPr bwMode="auto">
            <a:xfrm>
              <a:off x="248390" y="2628900"/>
              <a:ext cx="481371" cy="421199"/>
              <a:chOff x="1056" y="1920"/>
              <a:chExt cx="384" cy="336"/>
            </a:xfrm>
          </p:grpSpPr>
          <p:sp>
            <p:nvSpPr>
              <p:cNvPr id="12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 name="Group 46"/>
            <p:cNvGrpSpPr>
              <a:grpSpLocks/>
            </p:cNvGrpSpPr>
            <p:nvPr/>
          </p:nvGrpSpPr>
          <p:grpSpPr bwMode="auto">
            <a:xfrm>
              <a:off x="1415561" y="1511300"/>
              <a:ext cx="481371" cy="421199"/>
              <a:chOff x="1056" y="1920"/>
              <a:chExt cx="384" cy="336"/>
            </a:xfrm>
          </p:grpSpPr>
          <p:sp>
            <p:nvSpPr>
              <p:cNvPr id="11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 name="Group 46"/>
            <p:cNvGrpSpPr>
              <a:grpSpLocks/>
            </p:cNvGrpSpPr>
            <p:nvPr/>
          </p:nvGrpSpPr>
          <p:grpSpPr bwMode="auto">
            <a:xfrm>
              <a:off x="2939561" y="1454889"/>
              <a:ext cx="481371" cy="421199"/>
              <a:chOff x="1056" y="1920"/>
              <a:chExt cx="384" cy="336"/>
            </a:xfrm>
          </p:grpSpPr>
          <p:sp>
            <p:nvSpPr>
              <p:cNvPr id="11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 name="Group 46"/>
            <p:cNvGrpSpPr>
              <a:grpSpLocks/>
            </p:cNvGrpSpPr>
            <p:nvPr/>
          </p:nvGrpSpPr>
          <p:grpSpPr bwMode="auto">
            <a:xfrm>
              <a:off x="76200" y="3787125"/>
              <a:ext cx="481371" cy="421199"/>
              <a:chOff x="1056" y="1920"/>
              <a:chExt cx="384" cy="336"/>
            </a:xfrm>
          </p:grpSpPr>
          <p:sp>
            <p:nvSpPr>
              <p:cNvPr id="10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 name="Group 46"/>
            <p:cNvGrpSpPr>
              <a:grpSpLocks/>
            </p:cNvGrpSpPr>
            <p:nvPr/>
          </p:nvGrpSpPr>
          <p:grpSpPr bwMode="auto">
            <a:xfrm>
              <a:off x="2305790" y="3866100"/>
              <a:ext cx="481371" cy="421199"/>
              <a:chOff x="1056" y="1920"/>
              <a:chExt cx="384" cy="336"/>
            </a:xfrm>
          </p:grpSpPr>
          <p:sp>
            <p:nvSpPr>
              <p:cNvPr id="9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3" name="Group 46"/>
            <p:cNvGrpSpPr>
              <a:grpSpLocks/>
            </p:cNvGrpSpPr>
            <p:nvPr/>
          </p:nvGrpSpPr>
          <p:grpSpPr bwMode="auto">
            <a:xfrm>
              <a:off x="1896932" y="2685739"/>
              <a:ext cx="481371" cy="421199"/>
              <a:chOff x="1056" y="1920"/>
              <a:chExt cx="384" cy="336"/>
            </a:xfrm>
          </p:grpSpPr>
          <p:sp>
            <p:nvSpPr>
              <p:cNvPr id="9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4" name="Group 46"/>
            <p:cNvGrpSpPr>
              <a:grpSpLocks/>
            </p:cNvGrpSpPr>
            <p:nvPr/>
          </p:nvGrpSpPr>
          <p:grpSpPr bwMode="auto">
            <a:xfrm>
              <a:off x="3420932" y="3289300"/>
              <a:ext cx="481371" cy="421199"/>
              <a:chOff x="1056" y="1920"/>
              <a:chExt cx="384" cy="336"/>
            </a:xfrm>
          </p:grpSpPr>
          <p:sp>
            <p:nvSpPr>
              <p:cNvPr id="8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5"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6" name="Group 20"/>
            <p:cNvGrpSpPr>
              <a:grpSpLocks/>
            </p:cNvGrpSpPr>
            <p:nvPr/>
          </p:nvGrpSpPr>
          <p:grpSpPr bwMode="auto">
            <a:xfrm>
              <a:off x="2643036" y="2320362"/>
              <a:ext cx="270227" cy="365377"/>
              <a:chOff x="1776" y="1020"/>
              <a:chExt cx="204" cy="276"/>
            </a:xfrm>
          </p:grpSpPr>
          <p:sp>
            <p:nvSpPr>
              <p:cNvPr id="7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7" name="Group 20"/>
            <p:cNvGrpSpPr>
              <a:grpSpLocks/>
            </p:cNvGrpSpPr>
            <p:nvPr/>
          </p:nvGrpSpPr>
          <p:grpSpPr bwMode="auto">
            <a:xfrm>
              <a:off x="900067" y="2212665"/>
              <a:ext cx="270227" cy="365377"/>
              <a:chOff x="1776" y="1020"/>
              <a:chExt cx="204" cy="276"/>
            </a:xfrm>
          </p:grpSpPr>
          <p:sp>
            <p:nvSpPr>
              <p:cNvPr id="7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8" name="Group 20"/>
            <p:cNvGrpSpPr>
              <a:grpSpLocks/>
            </p:cNvGrpSpPr>
            <p:nvPr/>
          </p:nvGrpSpPr>
          <p:grpSpPr bwMode="auto">
            <a:xfrm>
              <a:off x="1566533" y="2247900"/>
              <a:ext cx="270227" cy="365377"/>
              <a:chOff x="1776" y="1020"/>
              <a:chExt cx="204" cy="276"/>
            </a:xfrm>
          </p:grpSpPr>
          <p:sp>
            <p:nvSpPr>
              <p:cNvPr id="7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9" name="Group 20"/>
            <p:cNvGrpSpPr>
              <a:grpSpLocks/>
            </p:cNvGrpSpPr>
            <p:nvPr/>
          </p:nvGrpSpPr>
          <p:grpSpPr bwMode="auto">
            <a:xfrm>
              <a:off x="1186961" y="2476500"/>
              <a:ext cx="270227" cy="365377"/>
              <a:chOff x="1776" y="1020"/>
              <a:chExt cx="204" cy="276"/>
            </a:xfrm>
          </p:grpSpPr>
          <p:sp>
            <p:nvSpPr>
              <p:cNvPr id="7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0" name="Group 20"/>
            <p:cNvGrpSpPr>
              <a:grpSpLocks/>
            </p:cNvGrpSpPr>
            <p:nvPr/>
          </p:nvGrpSpPr>
          <p:grpSpPr bwMode="auto">
            <a:xfrm>
              <a:off x="1095356" y="3766923"/>
              <a:ext cx="270227" cy="365377"/>
              <a:chOff x="1776" y="1020"/>
              <a:chExt cx="204" cy="276"/>
            </a:xfrm>
          </p:grpSpPr>
          <p:sp>
            <p:nvSpPr>
              <p:cNvPr id="7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1" name="Group 20"/>
            <p:cNvGrpSpPr>
              <a:grpSpLocks/>
            </p:cNvGrpSpPr>
            <p:nvPr/>
          </p:nvGrpSpPr>
          <p:grpSpPr bwMode="auto">
            <a:xfrm>
              <a:off x="885024" y="3345122"/>
              <a:ext cx="270227" cy="365377"/>
              <a:chOff x="1776" y="1020"/>
              <a:chExt cx="204" cy="276"/>
            </a:xfrm>
          </p:grpSpPr>
          <p:sp>
            <p:nvSpPr>
              <p:cNvPr id="6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2" name="Group 20"/>
            <p:cNvGrpSpPr>
              <a:grpSpLocks/>
            </p:cNvGrpSpPr>
            <p:nvPr/>
          </p:nvGrpSpPr>
          <p:grpSpPr bwMode="auto">
            <a:xfrm>
              <a:off x="1450134" y="3266147"/>
              <a:ext cx="270227" cy="365377"/>
              <a:chOff x="1776" y="1020"/>
              <a:chExt cx="204" cy="276"/>
            </a:xfrm>
          </p:grpSpPr>
          <p:sp>
            <p:nvSpPr>
              <p:cNvPr id="6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20"/>
            <p:cNvGrpSpPr>
              <a:grpSpLocks/>
            </p:cNvGrpSpPr>
            <p:nvPr/>
          </p:nvGrpSpPr>
          <p:grpSpPr bwMode="auto">
            <a:xfrm>
              <a:off x="1907334" y="3619500"/>
              <a:ext cx="270227" cy="365377"/>
              <a:chOff x="1776" y="1020"/>
              <a:chExt cx="204" cy="276"/>
            </a:xfrm>
          </p:grpSpPr>
          <p:sp>
            <p:nvSpPr>
              <p:cNvPr id="6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4" name="Group 20"/>
            <p:cNvGrpSpPr>
              <a:grpSpLocks/>
            </p:cNvGrpSpPr>
            <p:nvPr/>
          </p:nvGrpSpPr>
          <p:grpSpPr bwMode="auto">
            <a:xfrm>
              <a:off x="1284207" y="2003677"/>
              <a:ext cx="270227" cy="365377"/>
              <a:chOff x="1776" y="1020"/>
              <a:chExt cx="204" cy="276"/>
            </a:xfrm>
          </p:grpSpPr>
          <p:sp>
            <p:nvSpPr>
              <p:cNvPr id="6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5" name="Group 20"/>
            <p:cNvGrpSpPr>
              <a:grpSpLocks/>
            </p:cNvGrpSpPr>
            <p:nvPr/>
          </p:nvGrpSpPr>
          <p:grpSpPr bwMode="auto">
            <a:xfrm>
              <a:off x="3210603" y="2029977"/>
              <a:ext cx="270227" cy="365377"/>
              <a:chOff x="1776" y="1020"/>
              <a:chExt cx="204" cy="276"/>
            </a:xfrm>
          </p:grpSpPr>
          <p:sp>
            <p:nvSpPr>
              <p:cNvPr id="6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6" name="Group 20"/>
            <p:cNvGrpSpPr>
              <a:grpSpLocks/>
            </p:cNvGrpSpPr>
            <p:nvPr/>
          </p:nvGrpSpPr>
          <p:grpSpPr bwMode="auto">
            <a:xfrm>
              <a:off x="3548796" y="2640021"/>
              <a:ext cx="270227" cy="365377"/>
              <a:chOff x="1776" y="1020"/>
              <a:chExt cx="204" cy="276"/>
            </a:xfrm>
          </p:grpSpPr>
          <p:sp>
            <p:nvSpPr>
              <p:cNvPr id="5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7" name="Group 20"/>
            <p:cNvGrpSpPr>
              <a:grpSpLocks/>
            </p:cNvGrpSpPr>
            <p:nvPr/>
          </p:nvGrpSpPr>
          <p:grpSpPr bwMode="auto">
            <a:xfrm>
              <a:off x="2946445" y="2600828"/>
              <a:ext cx="270227" cy="365377"/>
              <a:chOff x="1776" y="1020"/>
              <a:chExt cx="204" cy="276"/>
            </a:xfrm>
          </p:grpSpPr>
          <p:sp>
            <p:nvSpPr>
              <p:cNvPr id="5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28" name="Straight Connector 27"/>
            <p:cNvCxnSpPr>
              <a:stCxn id="77"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7"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3" idx="1"/>
              <a:endCxn id="77"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5" idx="1"/>
              <a:endCxn id="73"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5" idx="1"/>
              <a:endCxn id="63"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6" idx="3"/>
              <a:endCxn id="63"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3"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3" idx="1"/>
              <a:endCxn id="69"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7" idx="1"/>
              <a:endCxn id="71"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67" idx="1"/>
              <a:endCxn id="65"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67" idx="1"/>
              <a:endCxn id="69"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9" idx="1"/>
              <a:endCxn id="71"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1"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5"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57"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57" idx="1"/>
              <a:endCxn id="79"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5" idx="1"/>
              <a:endCxn id="79"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5" idx="1"/>
              <a:endCxn id="61"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9" idx="1"/>
              <a:endCxn id="61"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1"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9" idx="1"/>
              <a:endCxn id="79"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0" idx="2"/>
              <a:endCxn id="59"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9"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65" idx="1"/>
              <a:endCxn id="59"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domain2</a:t>
              </a:r>
              <a:endParaRPr lang="de-DE" sz="800" i="1" dirty="0">
                <a:latin typeface="Helvetica"/>
                <a:ea typeface="Arial" charset="0"/>
                <a:cs typeface="Helvetica"/>
              </a:endParaRPr>
            </a:p>
          </p:txBody>
        </p:sp>
        <p:sp>
          <p:nvSpPr>
            <p:cNvPr id="53"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domain1</a:t>
              </a:r>
              <a:endParaRPr lang="de-DE" sz="800" i="1" dirty="0">
                <a:latin typeface="Helvetica"/>
                <a:ea typeface="Arial" charset="0"/>
                <a:cs typeface="Helvetica"/>
              </a:endParaRPr>
            </a:p>
          </p:txBody>
        </p:sp>
        <p:sp>
          <p:nvSpPr>
            <p:cNvPr id="54"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domain3</a:t>
              </a:r>
              <a:endParaRPr lang="de-DE" sz="800" i="1" dirty="0">
                <a:latin typeface="Helvetica"/>
                <a:ea typeface="Arial" charset="0"/>
                <a:cs typeface="Helvetica"/>
              </a:endParaRPr>
            </a:p>
          </p:txBody>
        </p:sp>
        <p:sp>
          <p:nvSpPr>
            <p:cNvPr id="55"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router</a:t>
              </a:r>
              <a:endParaRPr lang="de-DE" sz="800" i="1" dirty="0">
                <a:latin typeface="Helvetica"/>
                <a:ea typeface="Arial" charset="0"/>
                <a:cs typeface="Helvetica"/>
              </a:endParaRPr>
            </a:p>
          </p:txBody>
        </p:sp>
      </p:grpSp>
      <p:sp>
        <p:nvSpPr>
          <p:cNvPr id="140" name="TextBox 139"/>
          <p:cNvSpPr txBox="1"/>
          <p:nvPr/>
        </p:nvSpPr>
        <p:spPr>
          <a:xfrm>
            <a:off x="1409700" y="5832886"/>
            <a:ext cx="6324600" cy="923330"/>
          </a:xfrm>
          <a:prstGeom prst="rect">
            <a:avLst/>
          </a:prstGeom>
          <a:noFill/>
        </p:spPr>
        <p:txBody>
          <a:bodyPr wrap="square" rtlCol="0">
            <a:spAutoFit/>
          </a:bodyPr>
          <a:lstStyle/>
          <a:p>
            <a:pPr algn="ctr"/>
            <a:r>
              <a:rPr lang="en-US" sz="5400" b="1" dirty="0" smtClean="0"/>
              <a:t>Internet</a:t>
            </a:r>
            <a:endParaRPr lang="en-US" sz="5400" b="1" dirty="0"/>
          </a:p>
        </p:txBody>
      </p:sp>
      <p:sp>
        <p:nvSpPr>
          <p:cNvPr id="144" name="Title 143"/>
          <p:cNvSpPr>
            <a:spLocks noGrp="1"/>
          </p:cNvSpPr>
          <p:nvPr>
            <p:ph type="title"/>
          </p:nvPr>
        </p:nvSpPr>
        <p:spPr>
          <a:xfrm>
            <a:off x="457200" y="76200"/>
            <a:ext cx="8686800" cy="987552"/>
          </a:xfrm>
        </p:spPr>
        <p:txBody>
          <a:bodyPr>
            <a:normAutofit/>
          </a:bodyPr>
          <a:lstStyle/>
          <a:p>
            <a:r>
              <a:rPr lang="en-US" dirty="0" smtClean="0"/>
              <a:t>Graph Data: Communication Nets</a:t>
            </a:r>
            <a:endParaRPr lang="en-US" dirty="0"/>
          </a:p>
        </p:txBody>
      </p:sp>
      <p:sp>
        <p:nvSpPr>
          <p:cNvPr id="142" name="Footer Placeholder 14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43" name="Slide Number Placeholder 142"/>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1518826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a:t>
            </a:r>
            <a:r>
              <a:rPr lang="en-US" dirty="0" smtClean="0"/>
              <a:t>Problems </a:t>
            </a:r>
            <a:r>
              <a:rPr lang="en-US" dirty="0"/>
              <a:t>with </a:t>
            </a:r>
            <a:r>
              <a:rPr lang="en-US" dirty="0" smtClean="0"/>
              <a:t>Page Rank</a:t>
            </a:r>
            <a:endParaRPr lang="en-US" dirty="0"/>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t>
            </a:r>
            <a:r>
              <a:rPr lang="en-US" dirty="0" smtClean="0"/>
              <a:t>authorities</a:t>
            </a:r>
          </a:p>
          <a:p>
            <a:pPr lvl="1"/>
            <a:r>
              <a:rPr lang="en-US" b="1" dirty="0" smtClean="0">
                <a:solidFill>
                  <a:srgbClr val="008000"/>
                </a:solidFill>
              </a:rPr>
              <a:t>Solution:</a:t>
            </a:r>
            <a:r>
              <a:rPr lang="en-US" dirty="0" smtClean="0"/>
              <a:t> Topic-Specific PageRank (</a:t>
            </a:r>
            <a:r>
              <a:rPr lang="en-US" b="1" dirty="0" smtClean="0"/>
              <a:t>next</a:t>
            </a:r>
            <a:r>
              <a:rPr lang="en-US" dirty="0" smtClean="0"/>
              <a:t>)</a:t>
            </a:r>
            <a:endParaRPr lang="en-US" dirty="0"/>
          </a:p>
          <a:p>
            <a:r>
              <a:rPr lang="en-US" b="1" dirty="0" smtClean="0">
                <a:solidFill>
                  <a:srgbClr val="D60093"/>
                </a:solidFill>
              </a:rPr>
              <a:t>Uses </a:t>
            </a:r>
            <a:r>
              <a:rPr lang="en-US" b="1" dirty="0">
                <a:solidFill>
                  <a:srgbClr val="D60093"/>
                </a:solidFill>
              </a:rPr>
              <a:t>a single measure of importance</a:t>
            </a:r>
          </a:p>
          <a:p>
            <a:pPr lvl="1"/>
            <a:r>
              <a:rPr lang="en-US" dirty="0"/>
              <a:t>Other </a:t>
            </a:r>
            <a:r>
              <a:rPr lang="en-US" dirty="0" smtClean="0"/>
              <a:t>models</a:t>
            </a:r>
            <a:r>
              <a:rPr lang="en-US" dirty="0"/>
              <a:t> </a:t>
            </a:r>
            <a:r>
              <a:rPr lang="en-US" dirty="0" smtClean="0"/>
              <a:t>of importance</a:t>
            </a:r>
            <a:endParaRPr lang="en-US" b="1" dirty="0" smtClean="0">
              <a:solidFill>
                <a:srgbClr val="0000FF"/>
              </a:solidFill>
            </a:endParaRPr>
          </a:p>
          <a:p>
            <a:pPr lvl="1"/>
            <a:r>
              <a:rPr lang="en-US" b="1" dirty="0" smtClean="0">
                <a:solidFill>
                  <a:srgbClr val="008000"/>
                </a:solidFill>
              </a:rPr>
              <a:t>Solution:</a:t>
            </a:r>
            <a:r>
              <a:rPr lang="en-US" dirty="0" smtClean="0">
                <a:solidFill>
                  <a:srgbClr val="008000"/>
                </a:solidFill>
              </a:rPr>
              <a:t> </a:t>
            </a:r>
            <a:r>
              <a:rPr lang="en-US" dirty="0" smtClean="0"/>
              <a:t>Hubs-and-Authorities</a:t>
            </a:r>
          </a:p>
          <a:p>
            <a:r>
              <a:rPr lang="en-US" b="1" dirty="0" smtClean="0">
                <a:solidFill>
                  <a:srgbClr val="D60093"/>
                </a:solidFill>
              </a:rPr>
              <a:t>Susceptible </a:t>
            </a:r>
            <a:r>
              <a:rPr lang="en-US" b="1" dirty="0">
                <a:solidFill>
                  <a:srgbClr val="D60093"/>
                </a:solidFill>
              </a:rPr>
              <a:t>to Link spam</a:t>
            </a:r>
          </a:p>
          <a:p>
            <a:pPr lvl="1"/>
            <a:r>
              <a:rPr lang="en-US" dirty="0"/>
              <a:t>Artificial link topographies created in order to boost page </a:t>
            </a:r>
            <a:r>
              <a:rPr lang="en-US" dirty="0" smtClean="0"/>
              <a:t>rank</a:t>
            </a:r>
          </a:p>
          <a:p>
            <a:pPr lvl="1"/>
            <a:r>
              <a:rPr lang="en-US" b="1" dirty="0" smtClean="0">
                <a:solidFill>
                  <a:srgbClr val="008000"/>
                </a:solidFill>
              </a:rPr>
              <a:t>Solution:</a:t>
            </a:r>
            <a:r>
              <a:rPr lang="en-US" dirty="0" smtClean="0">
                <a:solidFill>
                  <a:srgbClr val="008000"/>
                </a:solidFill>
              </a:rPr>
              <a:t> </a:t>
            </a:r>
            <a:r>
              <a:rPr lang="en-US" dirty="0" err="1" smtClean="0"/>
              <a:t>TrustRank</a:t>
            </a:r>
            <a:endParaRPr lang="en-US" dirty="0" smtClean="0"/>
          </a:p>
          <a:p>
            <a:pPr lvl="1"/>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18515186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smtClean="0"/>
              <a:t>Graph Data: Technological Networks</a:t>
            </a:r>
            <a:endParaRPr lang="en-US"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6" y="1371600"/>
            <a:ext cx="4931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54423" y="5292804"/>
            <a:ext cx="3635154" cy="1107996"/>
          </a:xfrm>
          <a:prstGeom prst="rect">
            <a:avLst/>
          </a:prstGeom>
          <a:noFill/>
        </p:spPr>
        <p:txBody>
          <a:bodyPr wrap="square" rtlCol="0">
            <a:spAutoFit/>
          </a:bodyPr>
          <a:lstStyle/>
          <a:p>
            <a:pPr algn="ctr"/>
            <a:r>
              <a:rPr lang="en-US" sz="2000" b="1" dirty="0"/>
              <a:t>Seven Bridges of </a:t>
            </a:r>
            <a:r>
              <a:rPr lang="en-US" sz="2000" b="1" dirty="0" err="1" smtClean="0"/>
              <a:t>Königsberg</a:t>
            </a:r>
            <a:r>
              <a:rPr lang="en-US" sz="2000" b="1" dirty="0"/>
              <a:t/>
            </a:r>
            <a:br>
              <a:rPr lang="en-US" sz="2000" b="1" dirty="0"/>
            </a:br>
            <a:r>
              <a:rPr lang="en-US" b="1" dirty="0" smtClean="0">
                <a:solidFill>
                  <a:schemeClr val="bg1">
                    <a:lumMod val="50000"/>
                  </a:schemeClr>
                </a:solidFill>
              </a:rPr>
              <a:t>[Euler, 1735]</a:t>
            </a:r>
          </a:p>
          <a:p>
            <a:pPr algn="ctr"/>
            <a:r>
              <a:rPr lang="en-US" sz="1400" dirty="0" smtClean="0"/>
              <a:t>Return </a:t>
            </a:r>
            <a:r>
              <a:rPr lang="en-US" sz="1400" dirty="0"/>
              <a:t>to the starting point by traveling each link of the graph once and only once</a:t>
            </a:r>
            <a:r>
              <a:rPr lang="en-US" sz="1400" dirty="0" smtClean="0"/>
              <a:t>.</a:t>
            </a:r>
            <a:endParaRPr lang="en-US" sz="1400" dirty="0"/>
          </a:p>
        </p:txBody>
      </p:sp>
      <p:pic>
        <p:nvPicPr>
          <p:cNvPr id="11" name="Picture 10"/>
          <p:cNvPicPr>
            <a:picLocks noChangeAspect="1"/>
          </p:cNvPicPr>
          <p:nvPr/>
        </p:nvPicPr>
        <p:blipFill>
          <a:blip r:embed="rId3"/>
          <a:stretch>
            <a:fillRect/>
          </a:stretch>
        </p:blipFill>
        <p:spPr>
          <a:xfrm>
            <a:off x="7239000" y="5232400"/>
            <a:ext cx="1752600" cy="1168400"/>
          </a:xfrm>
          <a:prstGeom prst="rect">
            <a:avLst/>
          </a:prstGeom>
        </p:spPr>
      </p:pic>
    </p:spTree>
    <p:extLst>
      <p:ext uri="{BB962C8B-B14F-4D97-AF65-F5344CB8AC3E}">
        <p14:creationId xmlns:p14="http://schemas.microsoft.com/office/powerpoint/2010/main" val="2446543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8</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I teach a class on Networks.</a:t>
            </a:r>
            <a:endParaRPr lang="en-US" sz="1600" dirty="0">
              <a:solidFill>
                <a:schemeClr val="tx1"/>
              </a:solidFill>
            </a:endParaRP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CS224W: Classes are in the </a:t>
            </a:r>
            <a:br>
              <a:rPr lang="en-US" sz="1600" dirty="0" smtClean="0">
                <a:solidFill>
                  <a:schemeClr val="tx1"/>
                </a:solidFill>
              </a:rPr>
            </a:br>
            <a:r>
              <a:rPr lang="en-US" sz="1600" dirty="0" smtClean="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spTree>
    <p:extLst>
      <p:ext uri="{BB962C8B-B14F-4D97-AF65-F5344CB8AC3E}">
        <p14:creationId xmlns:p14="http://schemas.microsoft.com/office/powerpoint/2010/main" val="703021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I teach a class on </a:t>
            </a:r>
            <a:r>
              <a:rPr lang="en-US" sz="1600" u="sng" dirty="0" smtClean="0">
                <a:solidFill>
                  <a:srgbClr val="0000FF"/>
                </a:solidFill>
              </a:rPr>
              <a:t>Networks</a:t>
            </a:r>
            <a:r>
              <a:rPr lang="en-US" sz="1600" dirty="0" smtClean="0"/>
              <a:t>.</a:t>
            </a:r>
            <a:endParaRPr lang="en-US" sz="1600" dirty="0"/>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CS224W: Classes are in the </a:t>
            </a:r>
            <a:br>
              <a:rPr lang="en-US" sz="1600" dirty="0" smtClean="0"/>
            </a:br>
            <a:r>
              <a:rPr lang="en-US" sz="1600" u="sng" dirty="0" smtClean="0">
                <a:solidFill>
                  <a:srgbClr val="0000FF"/>
                </a:solidFill>
              </a:rPr>
              <a:t>Gates</a:t>
            </a:r>
            <a:r>
              <a:rPr lang="en-US" sz="1600" dirty="0" smtClean="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Computer  Science Department at </a:t>
            </a:r>
            <a:r>
              <a:rPr lang="en-US" sz="1600" u="sng" dirty="0" smtClean="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30857</TotalTime>
  <Words>4450</Words>
  <Application>Microsoft Office PowerPoint</Application>
  <PresentationFormat>On-screen Show (4:3)</PresentationFormat>
  <Paragraphs>954</Paragraphs>
  <Slides>60</Slides>
  <Notes>30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Module</vt:lpstr>
      <vt:lpstr>Equation</vt:lpstr>
      <vt:lpstr>Analysis of Large Graphs: Link Analysis,  PageRank</vt:lpstr>
      <vt:lpstr>New Topic: Graph Data!</vt:lpstr>
      <vt:lpstr>Graph Data: Social Networks</vt:lpstr>
      <vt:lpstr>Graph Data: Media Networks</vt:lpstr>
      <vt:lpstr>Graph Data: Information Nets</vt:lpstr>
      <vt:lpstr>Graph Data: Communication Nets</vt:lpstr>
      <vt:lpstr>Graph Data: Technological Networks</vt:lpstr>
      <vt:lpstr>Web as a Graph</vt:lpstr>
      <vt:lpstr>Web as a Graph</vt:lpstr>
      <vt:lpstr>Web as a Directed Graph</vt:lpstr>
      <vt:lpstr>Broad Question</vt:lpstr>
      <vt:lpstr>Web Search: 2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PageRank: Matrix Formulation</vt:lpstr>
      <vt:lpstr>Example</vt:lpstr>
      <vt:lpstr>Eigenvector Formulation</vt:lpstr>
      <vt:lpstr>Example: Flow Equations &amp; M</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Block-based Update Algorithm</vt:lpstr>
      <vt:lpstr>Analysis of Block Update</vt:lpstr>
      <vt:lpstr>Block-Stripe Update Algorithm</vt:lpstr>
      <vt:lpstr>Block-Stripe Analysis</vt:lpstr>
      <vt:lpstr>Some Problems with Page Rank</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Jure Leskovec</cp:lastModifiedBy>
  <cp:revision>1553</cp:revision>
  <cp:lastPrinted>2012-01-25T16:54:23Z</cp:lastPrinted>
  <dcterms:created xsi:type="dcterms:W3CDTF">2009-06-12T17:14:38Z</dcterms:created>
  <dcterms:modified xsi:type="dcterms:W3CDTF">2014-08-09T04:46:15Z</dcterms:modified>
</cp:coreProperties>
</file>